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12192000" cy="6858000"/>
  <p:notesSz cx="6858000" cy="9144000"/>
  <p:embeddedFontLst>
    <p:embeddedFont>
      <p:font typeface="OPPOSans B" panose="02010600030101010101" charset="-122"/>
      <p:regular r:id="rId29"/>
    </p:embeddedFont>
    <p:embeddedFont>
      <p:font typeface="OPPOSans H" panose="02010600030101010101" charset="-122"/>
      <p:regular r:id="rId30"/>
    </p:embeddedFont>
    <p:embeddedFont>
      <p:font typeface="OPPOSans R" panose="02010600030101010101" charset="-122"/>
      <p:regular r:id="rId31"/>
    </p:embeddedFont>
    <p:embeddedFont>
      <p:font typeface="Source Han Sans" panose="02010600030101010101" charset="-122"/>
      <p:regular r:id="rId32"/>
    </p:embeddedFont>
    <p:embeddedFont>
      <p:font typeface="Source Han Sans CN Bold" panose="02010600030101010101" charset="-122"/>
      <p:regular r:id="rId3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14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1"/>
            <a:ext cx="12192000" cy="6857999"/>
          </a:xfrm>
          <a:prstGeom prst="rect">
            <a:avLst/>
          </a:prstGeom>
          <a:noFill/>
          <a:ln>
            <a:noFill/>
          </a:ln>
        </p:spPr>
      </p:pic>
      <p:sp>
        <p:nvSpPr>
          <p:cNvPr id="3" name="标题 1"/>
          <p:cNvSpPr txBox="1"/>
          <p:nvPr/>
        </p:nvSpPr>
        <p:spPr>
          <a:xfrm>
            <a:off x="609744" y="5776350"/>
            <a:ext cx="2085625" cy="492444"/>
          </a:xfrm>
          <a:prstGeom prst="round2DiagRect">
            <a:avLst>
              <a:gd name="adj1" fmla="val 50000"/>
              <a:gd name="adj2" fmla="val 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3215357" y="5776350"/>
            <a:ext cx="2228534" cy="492444"/>
          </a:xfrm>
          <a:prstGeom prst="round2DiagRect">
            <a:avLst>
              <a:gd name="adj1" fmla="val 50000"/>
              <a:gd name="adj2" fmla="val 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0" y="1068496"/>
            <a:ext cx="12192000" cy="4376057"/>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15626" y="0"/>
            <a:ext cx="2380343" cy="5444552"/>
          </a:xfrm>
          <a:prstGeom prst="parallelogram">
            <a:avLst>
              <a:gd name="adj" fmla="val 32413"/>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575309" y="0"/>
            <a:ext cx="2380343" cy="4376057"/>
          </a:xfrm>
          <a:prstGeom prst="parallelogram">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9562039" y="2512052"/>
            <a:ext cx="2380343" cy="4376057"/>
          </a:xfrm>
          <a:prstGeom prst="parallelogram">
            <a:avLst>
              <a:gd name="adj" fmla="val 30488"/>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7407752" y="1068495"/>
            <a:ext cx="4780986" cy="3728010"/>
          </a:xfrm>
          <a:prstGeom prst="parallelogram">
            <a:avLst>
              <a:gd name="adj" fmla="val 16788"/>
            </a:avLst>
          </a:prstGeom>
          <a:solidFill>
            <a:schemeClr val="bg1"/>
          </a:solidFill>
          <a:ln w="19050" cap="sq">
            <a:solidFill>
              <a:schemeClr val="accent1">
                <a:alpha val="100000"/>
              </a:schemeClr>
            </a:solidFill>
            <a:prstDash val="dash"/>
            <a:miter/>
          </a:ln>
        </p:spPr>
        <p:txBody>
          <a:bodyPr vert="horz" wrap="square" lIns="91440" tIns="45720" rIns="91440" bIns="45720" rtlCol="0" anchor="ctr"/>
          <a:lstStyle/>
          <a:p>
            <a:pPr algn="ctr">
              <a:lnSpc>
                <a:spcPct val="110000"/>
              </a:lnSpc>
            </a:pPr>
            <a:endParaRPr kumimoji="1" lang="zh-CN" altLang="en-US"/>
          </a:p>
        </p:txBody>
      </p:sp>
      <p:pic>
        <p:nvPicPr>
          <p:cNvPr id="11" name="图片 10"/>
          <p:cNvPicPr>
            <a:picLocks noChangeAspect="1"/>
          </p:cNvPicPr>
          <p:nvPr/>
        </p:nvPicPr>
        <p:blipFill>
          <a:blip r:embed="rId3">
            <a:alphaModFix/>
          </a:blip>
          <a:srcRect l="6936" r="6936"/>
          <a:stretch>
            <a:fillRect/>
          </a:stretch>
        </p:blipFill>
        <p:spPr>
          <a:xfrm>
            <a:off x="7644641" y="1282187"/>
            <a:ext cx="4253876" cy="3296006"/>
          </a:xfrm>
          <a:prstGeom prst="parallelogram">
            <a:avLst>
              <a:gd name="adj" fmla="val 16433"/>
            </a:avLst>
          </a:prstGeom>
          <a:noFill/>
          <a:ln>
            <a:noFill/>
          </a:ln>
        </p:spPr>
      </p:pic>
      <p:sp>
        <p:nvSpPr>
          <p:cNvPr id="12" name="标题 1"/>
          <p:cNvSpPr txBox="1"/>
          <p:nvPr/>
        </p:nvSpPr>
        <p:spPr>
          <a:xfrm>
            <a:off x="529160" y="2401043"/>
            <a:ext cx="6296245" cy="2177150"/>
          </a:xfrm>
          <a:prstGeom prst="rect">
            <a:avLst/>
          </a:prstGeom>
          <a:noFill/>
          <a:ln>
            <a:noFill/>
          </a:ln>
        </p:spPr>
        <p:txBody>
          <a:bodyPr vert="horz" wrap="square" lIns="0" tIns="0" rIns="0" bIns="0" rtlCol="0" anchor="ctr"/>
          <a:lstStyle/>
          <a:p>
            <a:pPr algn="l">
              <a:lnSpc>
                <a:spcPct val="130000"/>
              </a:lnSpc>
            </a:pPr>
            <a:r>
              <a:rPr kumimoji="1" lang="en-US" altLang="zh-CN" sz="4900" dirty="0" err="1">
                <a:ln w="12700">
                  <a:noFill/>
                </a:ln>
                <a:solidFill>
                  <a:srgbClr val="FFFFFF">
                    <a:alpha val="100000"/>
                  </a:srgbClr>
                </a:solidFill>
                <a:latin typeface="OPPOSans H"/>
                <a:ea typeface="OPPOSans H"/>
                <a:cs typeface="OPPOSans H"/>
              </a:rPr>
              <a:t>开源社区活跃度与趋势预测工具</a:t>
            </a:r>
            <a:endParaRPr kumimoji="1" lang="zh-CN" altLang="en-US" dirty="0"/>
          </a:p>
        </p:txBody>
      </p:sp>
      <p:sp>
        <p:nvSpPr>
          <p:cNvPr id="13" name="标题 1"/>
          <p:cNvSpPr txBox="1"/>
          <p:nvPr/>
        </p:nvSpPr>
        <p:spPr>
          <a:xfrm>
            <a:off x="529160" y="1408842"/>
            <a:ext cx="1754008" cy="563208"/>
          </a:xfrm>
          <a:prstGeom prst="roundRect">
            <a:avLst>
              <a:gd name="adj" fmla="val 50000"/>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59799" y="1413447"/>
            <a:ext cx="1492731" cy="553998"/>
          </a:xfrm>
          <a:prstGeom prst="rect">
            <a:avLst/>
          </a:prstGeom>
          <a:noFill/>
          <a:ln>
            <a:noFill/>
          </a:ln>
        </p:spPr>
        <p:txBody>
          <a:bodyPr vert="horz" wrap="square" lIns="91440" tIns="45720" rIns="91440" bIns="45720" rtlCol="0" anchor="ctr"/>
          <a:lstStyle/>
          <a:p>
            <a:pPr algn="ctr">
              <a:lnSpc>
                <a:spcPct val="110000"/>
              </a:lnSpc>
            </a:pPr>
            <a:r>
              <a:rPr kumimoji="1" lang="en-US" altLang="zh-CN" sz="3000" dirty="0">
                <a:ln w="12700">
                  <a:noFill/>
                </a:ln>
                <a:solidFill>
                  <a:srgbClr val="F4B183">
                    <a:alpha val="100000"/>
                  </a:srgbClr>
                </a:solidFill>
                <a:latin typeface="OPPOSans H"/>
                <a:ea typeface="OPPOSans H"/>
                <a:cs typeface="OPPOSans H"/>
              </a:rPr>
              <a:t>2024</a:t>
            </a:r>
            <a:endParaRPr kumimoji="1" lang="zh-CN" altLang="en-US" dirty="0"/>
          </a:p>
        </p:txBody>
      </p:sp>
      <p:sp>
        <p:nvSpPr>
          <p:cNvPr id="15" name="标题 1"/>
          <p:cNvSpPr txBox="1"/>
          <p:nvPr/>
        </p:nvSpPr>
        <p:spPr>
          <a:xfrm>
            <a:off x="480663" y="4782386"/>
            <a:ext cx="5615337" cy="55817"/>
          </a:xfrm>
          <a:prstGeom prst="roundRect">
            <a:avLst>
              <a:gd name="adj" fmla="val 50000"/>
            </a:avLst>
          </a:prstGeom>
          <a:gradFill>
            <a:gsLst>
              <a:gs pos="0">
                <a:schemeClr val="accent2"/>
              </a:gs>
              <a:gs pos="100000">
                <a:schemeClr val="bg1">
                  <a:alpha val="0"/>
                </a:schemeClr>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529160" y="5747322"/>
            <a:ext cx="2085625" cy="492444"/>
          </a:xfrm>
          <a:prstGeom prst="round2DiagRect">
            <a:avLst>
              <a:gd name="adj1" fmla="val 50000"/>
              <a:gd name="adj2" fmla="val 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3134773" y="5747322"/>
            <a:ext cx="2228534" cy="492444"/>
          </a:xfrm>
          <a:prstGeom prst="round2DiagRect">
            <a:avLst>
              <a:gd name="adj1" fmla="val 50000"/>
              <a:gd name="adj2" fmla="val 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564369" y="5748118"/>
            <a:ext cx="2005895" cy="466859"/>
          </a:xfrm>
          <a:prstGeom prst="rect">
            <a:avLst/>
          </a:prstGeom>
          <a:noFill/>
          <a:ln>
            <a:noFill/>
          </a:ln>
        </p:spPr>
        <p:txBody>
          <a:bodyPr vert="horz" wrap="square" lIns="91440" tIns="45720" rIns="91440" bIns="45720" rtlCol="0" anchor="ctr"/>
          <a:lstStyle/>
          <a:p>
            <a:pPr algn="ctr">
              <a:lnSpc>
                <a:spcPct val="130000"/>
              </a:lnSpc>
            </a:pPr>
            <a:r>
              <a:rPr kumimoji="1" lang="en-US" altLang="zh-CN" sz="1600" dirty="0" err="1">
                <a:ln w="12700">
                  <a:noFill/>
                </a:ln>
                <a:solidFill>
                  <a:srgbClr val="FFFFFF">
                    <a:alpha val="100000"/>
                  </a:srgbClr>
                </a:solidFill>
                <a:latin typeface="+mn-ea"/>
                <a:cs typeface="OPPOSans R"/>
              </a:rPr>
              <a:t>汇报</a:t>
            </a:r>
            <a:r>
              <a:rPr kumimoji="1" lang="zh-CN" altLang="en-US" sz="1600" dirty="0">
                <a:ln w="12700">
                  <a:noFill/>
                </a:ln>
                <a:solidFill>
                  <a:srgbClr val="FFFFFF">
                    <a:alpha val="100000"/>
                  </a:srgbClr>
                </a:solidFill>
                <a:latin typeface="+mn-ea"/>
              </a:rPr>
              <a:t>小组</a:t>
            </a:r>
            <a:r>
              <a:rPr kumimoji="1" lang="en-US" altLang="zh-CN" sz="1600" dirty="0">
                <a:ln w="12700">
                  <a:noFill/>
                </a:ln>
                <a:solidFill>
                  <a:srgbClr val="FFFFFF">
                    <a:alpha val="100000"/>
                  </a:srgbClr>
                </a:solidFill>
                <a:latin typeface="+mn-ea"/>
              </a:rPr>
              <a:t>：</a:t>
            </a:r>
            <a:r>
              <a:rPr kumimoji="1" lang="zh-CN" altLang="en-US" sz="1600" dirty="0">
                <a:ln w="12700">
                  <a:noFill/>
                </a:ln>
                <a:solidFill>
                  <a:srgbClr val="FFFFFF">
                    <a:alpha val="100000"/>
                  </a:srgbClr>
                </a:solidFill>
                <a:latin typeface="+mn-ea"/>
              </a:rPr>
              <a:t>一个</a:t>
            </a:r>
            <a:r>
              <a:rPr kumimoji="1" lang="en-US" altLang="zh-CN" sz="1600" dirty="0">
                <a:ln w="12700">
                  <a:noFill/>
                </a:ln>
                <a:solidFill>
                  <a:srgbClr val="FFFFFF">
                    <a:alpha val="100000"/>
                  </a:srgbClr>
                </a:solidFill>
                <a:latin typeface="+mn-ea"/>
              </a:rPr>
              <a:t>bug</a:t>
            </a:r>
            <a:r>
              <a:rPr kumimoji="1" lang="zh-CN" altLang="en-US" sz="1600" dirty="0">
                <a:ln w="12700">
                  <a:noFill/>
                </a:ln>
                <a:solidFill>
                  <a:srgbClr val="FFFFFF">
                    <a:alpha val="100000"/>
                  </a:srgbClr>
                </a:solidFill>
                <a:latin typeface="+mn-ea"/>
              </a:rPr>
              <a:t>一整天</a:t>
            </a:r>
          </a:p>
        </p:txBody>
      </p:sp>
      <p:sp>
        <p:nvSpPr>
          <p:cNvPr id="19" name="标题 1"/>
          <p:cNvSpPr txBox="1"/>
          <p:nvPr/>
        </p:nvSpPr>
        <p:spPr>
          <a:xfrm>
            <a:off x="3172874" y="5748119"/>
            <a:ext cx="2190434" cy="466859"/>
          </a:xfrm>
          <a:prstGeom prst="rect">
            <a:avLst/>
          </a:prstGeom>
          <a:noFill/>
          <a:ln>
            <a:noFill/>
          </a:ln>
        </p:spPr>
        <p:txBody>
          <a:bodyPr vert="horz" wrap="square" lIns="91440" tIns="45720" rIns="91440" bIns="45720" rtlCol="0" anchor="ctr"/>
          <a:lstStyle/>
          <a:p>
            <a:pPr algn="ctr">
              <a:lnSpc>
                <a:spcPct val="130000"/>
              </a:lnSpc>
            </a:pPr>
            <a:r>
              <a:rPr kumimoji="1" lang="en-US" altLang="zh-CN" sz="1600" dirty="0">
                <a:ln w="12700">
                  <a:noFill/>
                </a:ln>
                <a:solidFill>
                  <a:schemeClr val="bg1"/>
                </a:solidFill>
                <a:latin typeface="+mn-ea"/>
                <a:cs typeface="OPPOSans R"/>
              </a:rPr>
              <a:t>汇报时间：2024/12/17</a:t>
            </a:r>
            <a:endParaRPr kumimoji="1" lang="zh-CN" altLang="en-US" sz="1600" dirty="0">
              <a:solidFill>
                <a:schemeClr val="bg1"/>
              </a:solidFill>
              <a:latin typeface="+mn-ea"/>
            </a:endParaRPr>
          </a:p>
        </p:txBody>
      </p:sp>
      <p:sp>
        <p:nvSpPr>
          <p:cNvPr id="20" name="标题 1"/>
          <p:cNvSpPr txBox="1"/>
          <p:nvPr/>
        </p:nvSpPr>
        <p:spPr>
          <a:xfrm>
            <a:off x="799081" y="2100990"/>
            <a:ext cx="1214166" cy="52782"/>
          </a:xfrm>
          <a:prstGeom prst="roundRect">
            <a:avLst>
              <a:gd name="adj" fmla="val 50000"/>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712707" y="2191977"/>
            <a:ext cx="1386914" cy="45720"/>
          </a:xfrm>
          <a:prstGeom prst="roundRect">
            <a:avLst>
              <a:gd name="adj" fmla="val 50000"/>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529160" y="4963361"/>
            <a:ext cx="3106470" cy="276999"/>
          </a:xfrm>
          <a:prstGeom prst="rect">
            <a:avLst/>
          </a:prstGeom>
          <a:noFill/>
          <a:ln>
            <a:noFill/>
          </a:ln>
        </p:spPr>
        <p:txBody>
          <a:bodyPr vert="horz" wrap="square" lIns="0" tIns="0" rIns="0" bIns="0" rtlCol="0" anchor="t"/>
          <a:lstStyle/>
          <a:p>
            <a:pPr algn="l">
              <a:lnSpc>
                <a:spcPct val="110000"/>
              </a:lnSpc>
            </a:pPr>
            <a:r>
              <a:rPr kumimoji="1" lang="en-US" altLang="zh-CN" sz="1800" dirty="0">
                <a:ln w="12700">
                  <a:noFill/>
                </a:ln>
                <a:solidFill>
                  <a:srgbClr val="FFFFFF">
                    <a:alpha val="73000"/>
                  </a:srgbClr>
                </a:solidFill>
                <a:latin typeface="OPPOSans R"/>
                <a:ea typeface="OPPOSans R"/>
                <a:cs typeface="OPPOSans R"/>
              </a:rPr>
              <a:t>PowerPoint Design</a:t>
            </a:r>
            <a:endParaRPr kumimoji="1" lang="zh-CN" alt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37794" y="1849547"/>
            <a:ext cx="4948176" cy="3283388"/>
          </a:xfrm>
          <a:prstGeom prst="roundRect">
            <a:avLst>
              <a:gd name="adj" fmla="val 3820"/>
            </a:avLst>
          </a:prstGeom>
          <a:noFill/>
          <a:ln w="19050" cap="sq">
            <a:solidFill>
              <a:schemeClr val="accent1"/>
            </a:solidFill>
          </a:ln>
          <a:effectLst>
            <a:outerShdw blurRad="508000" dist="431800" dir="21540000" sx="54000" sy="54000" algn="bl" rotWithShape="0">
              <a:srgbClr val="000000">
                <a:alpha val="40000"/>
              </a:srgbClr>
            </a:outerShdw>
          </a:effectLst>
        </p:spPr>
        <p:txBody>
          <a:bodyPr vert="horz" wrap="square" lIns="91440" tIns="45720" rIns="91440" bIns="45720" rtlCol="0" anchor="t"/>
          <a:lstStyle/>
          <a:p>
            <a:pPr algn="l">
              <a:lnSpc>
                <a:spcPct val="110000"/>
              </a:lnSpc>
            </a:pPr>
            <a:endParaRPr kumimoji="1" lang="zh-CN" altLang="en-US"/>
          </a:p>
        </p:txBody>
      </p:sp>
      <p:sp>
        <p:nvSpPr>
          <p:cNvPr id="4" name="标题 1"/>
          <p:cNvSpPr txBox="1"/>
          <p:nvPr/>
        </p:nvSpPr>
        <p:spPr>
          <a:xfrm>
            <a:off x="6339327" y="2414324"/>
            <a:ext cx="4948176" cy="3283388"/>
          </a:xfrm>
          <a:prstGeom prst="roundRect">
            <a:avLst>
              <a:gd name="adj" fmla="val 3820"/>
            </a:avLst>
          </a:prstGeom>
          <a:noFill/>
          <a:ln w="19050" cap="sq">
            <a:solidFill>
              <a:schemeClr val="accent1"/>
            </a:solidFill>
          </a:ln>
          <a:effectLst>
            <a:outerShdw blurRad="508000" dist="431800" dir="21540000" sx="54000" sy="54000" algn="bl" rotWithShape="0">
              <a:srgbClr val="000000">
                <a:alpha val="40000"/>
              </a:srgbClr>
            </a:outerShdw>
          </a:effectLst>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a:off x="1228485" y="2856998"/>
            <a:ext cx="2097421" cy="1989028"/>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数据存储方案：选择合适的数据库系统，如SQLite或MySQL，设计合理的数据表结构。</a:t>
            </a:r>
            <a:endParaRPr kumimoji="1" lang="zh-CN" altLang="en-US"/>
          </a:p>
        </p:txBody>
      </p:sp>
      <p:sp>
        <p:nvSpPr>
          <p:cNvPr id="6" name="标题 1"/>
          <p:cNvSpPr txBox="1"/>
          <p:nvPr/>
        </p:nvSpPr>
        <p:spPr>
          <a:xfrm>
            <a:off x="9026461" y="3379897"/>
            <a:ext cx="2069095" cy="2077928"/>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数据管理：建立数据备份和恢复机制，确保数据的安全性和完整性。</a:t>
            </a:r>
            <a:endParaRPr kumimoji="1" lang="zh-CN" altLang="en-US"/>
          </a:p>
        </p:txBody>
      </p:sp>
      <p:sp>
        <p:nvSpPr>
          <p:cNvPr id="7" name="标题 1"/>
          <p:cNvSpPr txBox="1"/>
          <p:nvPr/>
        </p:nvSpPr>
        <p:spPr>
          <a:xfrm>
            <a:off x="9073780" y="2796211"/>
            <a:ext cx="434992" cy="420958"/>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gradFill>
            <a:gsLst>
              <a:gs pos="0">
                <a:schemeClr val="accent1">
                  <a:lumMod val="60000"/>
                  <a:lumOff val="40000"/>
                  <a:alpha val="100000"/>
                </a:schemeClr>
              </a:gs>
              <a:gs pos="100000">
                <a:schemeClr val="accent1">
                  <a:alpha val="100000"/>
                </a:schemeClr>
              </a:gs>
            </a:gsLst>
            <a:lin ang="6600000" scaled="0"/>
          </a:gradFill>
          <a:ln cap="sq">
            <a:noFill/>
          </a:ln>
          <a:effectLst>
            <a:outerShdw blurRad="508000" dist="431800" dir="21540000" sx="54000" sy="54000" algn="bl" rotWithShape="0">
              <a:srgbClr val="000000">
                <a:alpha val="40000"/>
              </a:srgbClr>
            </a:outerShdw>
          </a:effectLst>
        </p:spPr>
        <p:txBody>
          <a:bodyPr vert="horz" wrap="square" lIns="91440" tIns="45720" rIns="91440" bIns="45720" rtlCol="0" anchor="t"/>
          <a:lstStyle/>
          <a:p>
            <a:pPr algn="l">
              <a:lnSpc>
                <a:spcPct val="110000"/>
              </a:lnSpc>
            </a:pPr>
            <a:endParaRPr kumimoji="1" lang="zh-CN" altLang="en-US"/>
          </a:p>
        </p:txBody>
      </p:sp>
      <p:sp>
        <p:nvSpPr>
          <p:cNvPr id="8" name="标题 1"/>
          <p:cNvSpPr txBox="1"/>
          <p:nvPr/>
        </p:nvSpPr>
        <p:spPr>
          <a:xfrm>
            <a:off x="1234828" y="2226054"/>
            <a:ext cx="434992" cy="434992"/>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gradFill>
            <a:gsLst>
              <a:gs pos="0">
                <a:schemeClr val="accent1">
                  <a:lumMod val="60000"/>
                  <a:lumOff val="40000"/>
                  <a:alpha val="100000"/>
                </a:schemeClr>
              </a:gs>
              <a:gs pos="100000">
                <a:schemeClr val="accent1">
                  <a:alpha val="100000"/>
                </a:schemeClr>
              </a:gs>
            </a:gsLst>
            <a:lin ang="6600000" scaled="0"/>
          </a:gradFill>
          <a:ln cap="sq">
            <a:noFill/>
          </a:ln>
          <a:effectLst>
            <a:outerShdw blurRad="508000" dist="431800" dir="21540000" sx="54000" sy="54000" algn="bl" rotWithShape="0">
              <a:srgbClr val="000000">
                <a:alpha val="40000"/>
              </a:srgbClr>
            </a:outerShdw>
          </a:effectLst>
        </p:spPr>
        <p:txBody>
          <a:bodyPr vert="horz" wrap="square" lIns="91440" tIns="45720" rIns="91440" bIns="45720" rtlCol="0" anchor="t"/>
          <a:lstStyle/>
          <a:p>
            <a:pPr algn="l">
              <a:lnSpc>
                <a:spcPct val="110000"/>
              </a:lnSpc>
            </a:pPr>
            <a:endParaRPr kumimoji="1" lang="zh-CN" altLang="en-US"/>
          </a:p>
        </p:txBody>
      </p:sp>
      <p:pic>
        <p:nvPicPr>
          <p:cNvPr id="9" name="图片 8"/>
          <p:cNvPicPr>
            <a:picLocks noChangeAspect="1"/>
          </p:cNvPicPr>
          <p:nvPr/>
        </p:nvPicPr>
        <p:blipFill>
          <a:blip r:embed="rId2">
            <a:alphaModFix/>
          </a:blip>
          <a:srcRect/>
          <a:stretch>
            <a:fillRect/>
          </a:stretch>
        </p:blipFill>
        <p:spPr>
          <a:xfrm>
            <a:off x="3520822" y="1854200"/>
            <a:ext cx="2364745" cy="3276600"/>
          </a:xfrm>
          <a:prstGeom prst="rect">
            <a:avLst/>
          </a:prstGeom>
        </p:spPr>
      </p:pic>
      <p:pic>
        <p:nvPicPr>
          <p:cNvPr id="10" name="图片 9"/>
          <p:cNvPicPr>
            <a:picLocks noChangeAspect="1"/>
          </p:cNvPicPr>
          <p:nvPr/>
        </p:nvPicPr>
        <p:blipFill>
          <a:blip r:embed="rId3">
            <a:alphaModFix/>
          </a:blip>
          <a:srcRect/>
          <a:stretch>
            <a:fillRect/>
          </a:stretch>
        </p:blipFill>
        <p:spPr>
          <a:xfrm>
            <a:off x="6335014" y="2369270"/>
            <a:ext cx="2417571" cy="3358430"/>
          </a:xfrm>
          <a:prstGeom prst="rect">
            <a:avLst/>
          </a:prstGeom>
        </p:spPr>
      </p:pic>
      <p:sp>
        <p:nvSpPr>
          <p:cNvPr id="11"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数据存储与管理</a:t>
            </a:r>
            <a:endParaRPr kumimoji="1" lang="zh-CN" altLang="en-US"/>
          </a:p>
        </p:txBody>
      </p:sp>
      <p:sp>
        <p:nvSpPr>
          <p:cNvPr id="12"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1"/>
            <a:ext cx="12192000" cy="6857999"/>
          </a:xfrm>
          <a:prstGeom prst="rect">
            <a:avLst/>
          </a:prstGeom>
          <a:noFill/>
          <a:ln>
            <a:noFill/>
          </a:ln>
        </p:spPr>
      </p:pic>
      <p:sp>
        <p:nvSpPr>
          <p:cNvPr id="3" name="标题 1"/>
          <p:cNvSpPr txBox="1"/>
          <p:nvPr/>
        </p:nvSpPr>
        <p:spPr>
          <a:xfrm>
            <a:off x="7723279" y="5754388"/>
            <a:ext cx="3878645" cy="481173"/>
          </a:xfrm>
          <a:prstGeom prst="roundRect">
            <a:avLst>
              <a:gd name="adj" fmla="val 5000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a:off x="0" y="1068496"/>
            <a:ext cx="12192000" cy="4376057"/>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flipH="1">
            <a:off x="1907926" y="0"/>
            <a:ext cx="2380343" cy="5444552"/>
          </a:xfrm>
          <a:prstGeom prst="parallelogram">
            <a:avLst>
              <a:gd name="adj" fmla="val 32413"/>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flipH="1">
            <a:off x="2198145" y="0"/>
            <a:ext cx="2380343" cy="4376057"/>
          </a:xfrm>
          <a:prstGeom prst="parallelogram">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H="1">
            <a:off x="225037" y="2512052"/>
            <a:ext cx="2380343" cy="4376057"/>
          </a:xfrm>
          <a:prstGeom prst="parallelogram">
            <a:avLst>
              <a:gd name="adj" fmla="val 30488"/>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flipH="1">
            <a:off x="0" y="1068495"/>
            <a:ext cx="4780986" cy="3728010"/>
          </a:xfrm>
          <a:prstGeom prst="parallelogram">
            <a:avLst>
              <a:gd name="adj" fmla="val 16788"/>
            </a:avLst>
          </a:prstGeom>
          <a:solidFill>
            <a:schemeClr val="bg1"/>
          </a:solidFill>
          <a:ln w="19050" cap="sq">
            <a:solidFill>
              <a:schemeClr val="accent1">
                <a:alpha val="100000"/>
              </a:schemeClr>
            </a:solidFill>
            <a:prstDash val="dash"/>
            <a:miter/>
          </a:ln>
        </p:spPr>
        <p:txBody>
          <a:bodyPr vert="horz" wrap="square" lIns="91440" tIns="45720" rIns="91440" bIns="45720" rtlCol="0" anchor="ctr"/>
          <a:lstStyle/>
          <a:p>
            <a:pPr algn="ctr">
              <a:lnSpc>
                <a:spcPct val="110000"/>
              </a:lnSpc>
            </a:pPr>
            <a:endParaRPr kumimoji="1" lang="zh-CN" altLang="en-US"/>
          </a:p>
        </p:txBody>
      </p:sp>
      <p:pic>
        <p:nvPicPr>
          <p:cNvPr id="10" name="图片 9"/>
          <p:cNvPicPr>
            <a:picLocks noChangeAspect="1"/>
          </p:cNvPicPr>
          <p:nvPr/>
        </p:nvPicPr>
        <p:blipFill>
          <a:blip r:embed="rId3">
            <a:alphaModFix/>
          </a:blip>
          <a:srcRect l="6936" r="6936"/>
          <a:stretch>
            <a:fillRect/>
          </a:stretch>
        </p:blipFill>
        <p:spPr>
          <a:xfrm flipH="1">
            <a:off x="290221" y="1282187"/>
            <a:ext cx="4253876" cy="3296006"/>
          </a:xfrm>
          <a:prstGeom prst="parallelogram">
            <a:avLst>
              <a:gd name="adj" fmla="val 16433"/>
            </a:avLst>
          </a:prstGeom>
          <a:noFill/>
          <a:ln>
            <a:noFill/>
          </a:ln>
        </p:spPr>
      </p:pic>
      <p:sp>
        <p:nvSpPr>
          <p:cNvPr id="11" name="标题 1"/>
          <p:cNvSpPr txBox="1"/>
          <p:nvPr/>
        </p:nvSpPr>
        <p:spPr>
          <a:xfrm>
            <a:off x="6991555" y="1080806"/>
            <a:ext cx="3344431" cy="1567144"/>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PART</a:t>
            </a:r>
            <a:endParaRPr kumimoji="1" lang="zh-CN" altLang="en-US"/>
          </a:p>
        </p:txBody>
      </p:sp>
      <p:sp>
        <p:nvSpPr>
          <p:cNvPr id="12" name="标题 1"/>
          <p:cNvSpPr txBox="1"/>
          <p:nvPr/>
        </p:nvSpPr>
        <p:spPr>
          <a:xfrm>
            <a:off x="5353050" y="3021303"/>
            <a:ext cx="6302330" cy="2009045"/>
          </a:xfrm>
          <a:prstGeom prst="rect">
            <a:avLst/>
          </a:prstGeom>
          <a:noFill/>
          <a:ln>
            <a:noFill/>
          </a:ln>
        </p:spPr>
        <p:txBody>
          <a:bodyPr vert="horz" wrap="square" lIns="0" tIns="0" rIns="0" bIns="0" rtlCol="0" anchor="ctr"/>
          <a:lstStyle/>
          <a:p>
            <a:pPr algn="r">
              <a:lnSpc>
                <a:spcPct val="130000"/>
              </a:lnSpc>
            </a:pPr>
            <a:r>
              <a:rPr kumimoji="1" lang="en-US" altLang="zh-CN" sz="4500">
                <a:ln w="12700">
                  <a:noFill/>
                </a:ln>
                <a:solidFill>
                  <a:srgbClr val="FFFFFF">
                    <a:alpha val="100000"/>
                  </a:srgbClr>
                </a:solidFill>
                <a:latin typeface="OPPOSans H"/>
                <a:ea typeface="OPPOSans H"/>
                <a:cs typeface="OPPOSans H"/>
              </a:rPr>
              <a:t>数据分析模块</a:t>
            </a:r>
            <a:endParaRPr kumimoji="1" lang="zh-CN" altLang="en-US"/>
          </a:p>
        </p:txBody>
      </p:sp>
      <p:sp>
        <p:nvSpPr>
          <p:cNvPr id="13" name="标题 1"/>
          <p:cNvSpPr txBox="1"/>
          <p:nvPr/>
        </p:nvSpPr>
        <p:spPr>
          <a:xfrm flipH="1">
            <a:off x="4915055" y="2705821"/>
            <a:ext cx="6740325" cy="154119"/>
          </a:xfrm>
          <a:prstGeom prst="roundRect">
            <a:avLst>
              <a:gd name="adj" fmla="val 50000"/>
            </a:avLst>
          </a:prstGeom>
          <a:gradFill>
            <a:gsLst>
              <a:gs pos="0">
                <a:schemeClr val="accent2"/>
              </a:gs>
              <a:gs pos="100000">
                <a:schemeClr val="bg1">
                  <a:alpha val="0"/>
                </a:schemeClr>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7776735" y="5703588"/>
            <a:ext cx="3878645" cy="481173"/>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0257312" y="-537029"/>
            <a:ext cx="1490890" cy="3184979"/>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03</a:t>
            </a:r>
            <a:endParaRPr kumimoji="1" lang="zh-CN" altLang="en-US"/>
          </a:p>
        </p:txBody>
      </p:sp>
      <p:sp>
        <p:nvSpPr>
          <p:cNvPr id="16" name="标题 1"/>
          <p:cNvSpPr txBox="1"/>
          <p:nvPr/>
        </p:nvSpPr>
        <p:spPr>
          <a:xfrm>
            <a:off x="7919762" y="5744119"/>
            <a:ext cx="3668438" cy="40011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2">
            <a:alphaModFix/>
          </a:blip>
          <a:srcRect l="32468" t="33080" r="32595" b="27426"/>
          <a:stretch>
            <a:fillRect/>
          </a:stretch>
        </p:blipFill>
        <p:spPr>
          <a:xfrm>
            <a:off x="1007638" y="1955639"/>
            <a:ext cx="4259484" cy="2708476"/>
          </a:xfrm>
          <a:custGeom>
            <a:avLst/>
            <a:gdLst/>
            <a:ahLst/>
            <a:cxnLst/>
            <a:rect l="l" t="t" r="r" b="b"/>
            <a:pathLst>
              <a:path w="4254500" h="2705100">
                <a:moveTo>
                  <a:pt x="451422" y="0"/>
                </a:moveTo>
                <a:lnTo>
                  <a:pt x="4259484" y="0"/>
                </a:lnTo>
                <a:lnTo>
                  <a:pt x="4259484" y="2257054"/>
                </a:lnTo>
                <a:cubicBezTo>
                  <a:pt x="4259484" y="2506367"/>
                  <a:pt x="4057375" y="2708476"/>
                  <a:pt x="3808062" y="2708476"/>
                </a:cubicBezTo>
                <a:lnTo>
                  <a:pt x="0" y="2708476"/>
                </a:lnTo>
                <a:lnTo>
                  <a:pt x="0" y="451422"/>
                </a:lnTo>
                <a:cubicBezTo>
                  <a:pt x="0" y="202109"/>
                  <a:pt x="202109" y="0"/>
                  <a:pt x="451422" y="0"/>
                </a:cubicBezTo>
                <a:close/>
              </a:path>
            </a:pathLst>
          </a:custGeom>
          <a:noFill/>
          <a:ln>
            <a:noFill/>
          </a:ln>
        </p:spPr>
      </p:pic>
      <p:sp>
        <p:nvSpPr>
          <p:cNvPr id="4" name="标题 1"/>
          <p:cNvSpPr txBox="1"/>
          <p:nvPr/>
        </p:nvSpPr>
        <p:spPr>
          <a:xfrm>
            <a:off x="1007638" y="3425624"/>
            <a:ext cx="4067858" cy="2708476"/>
          </a:xfrm>
          <a:prstGeom prst="round2DiagRect">
            <a:avLst/>
          </a:prstGeom>
          <a:solidFill>
            <a:schemeClr val="bg1"/>
          </a:solidFill>
          <a:ln w="12700" cap="sq">
            <a:noFill/>
            <a:miter/>
          </a:ln>
          <a:effectLst>
            <a:outerShdw blurRad="50800" dist="38100" dir="540000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179322" y="4068662"/>
            <a:ext cx="3711460" cy="1805780"/>
          </a:xfrm>
          <a:prstGeom prst="rect">
            <a:avLst/>
          </a:prstGeom>
          <a:noFill/>
          <a:ln>
            <a:noFill/>
          </a:ln>
        </p:spPr>
        <p:txBody>
          <a:bodyPr vert="horz" wrap="square" lIns="0" tIns="0" rIns="0" bIns="0" rtlCol="0" anchor="ctr"/>
          <a:lstStyle/>
          <a:p>
            <a:pPr algn="r">
              <a:lnSpc>
                <a:spcPct val="130000"/>
              </a:lnSpc>
            </a:pPr>
            <a:r>
              <a:rPr kumimoji="1" lang="en-US" altLang="zh-CN" sz="1400">
                <a:ln w="12700">
                  <a:noFill/>
                </a:ln>
                <a:solidFill>
                  <a:srgbClr val="404040">
                    <a:alpha val="100000"/>
                  </a:srgbClr>
                </a:solidFill>
                <a:latin typeface="Source Han Sans"/>
                <a:ea typeface="Source Han Sans"/>
                <a:cs typeface="Source Han Sans"/>
              </a:rPr>
              <a:t>数据清洗：去除无效数据、异常值处理，保证数据质量。</a:t>
            </a:r>
            <a:endParaRPr kumimoji="1" lang="zh-CN" altLang="en-US"/>
          </a:p>
        </p:txBody>
      </p:sp>
      <p:sp>
        <p:nvSpPr>
          <p:cNvPr id="6" name="标题 1"/>
          <p:cNvSpPr txBox="1"/>
          <p:nvPr/>
        </p:nvSpPr>
        <p:spPr>
          <a:xfrm>
            <a:off x="4489451" y="3482014"/>
            <a:ext cx="494605" cy="459487"/>
          </a:xfrm>
          <a:prstGeom prst="rect">
            <a:avLst/>
          </a:prstGeom>
          <a:noFill/>
          <a:ln>
            <a:noFill/>
          </a:ln>
        </p:spPr>
        <p:txBody>
          <a:bodyPr vert="horz" wrap="square" lIns="0" tIns="0" rIns="0" bIns="0" rtlCol="0" anchor="b"/>
          <a:lstStyle/>
          <a:p>
            <a:pPr algn="ctr">
              <a:lnSpc>
                <a:spcPct val="110000"/>
              </a:lnSpc>
            </a:pPr>
            <a:r>
              <a:rPr kumimoji="1" lang="en-US" altLang="zh-CN" sz="2400">
                <a:ln w="12700">
                  <a:noFill/>
                </a:ln>
                <a:solidFill>
                  <a:srgbClr val="ED7D31">
                    <a:alpha val="100000"/>
                  </a:srgbClr>
                </a:solidFill>
                <a:latin typeface="OPPOSans H"/>
                <a:ea typeface="OPPOSans H"/>
                <a:cs typeface="OPPOSans H"/>
              </a:rPr>
              <a:t>01</a:t>
            </a:r>
            <a:endParaRPr kumimoji="1" lang="zh-CN" altLang="en-US"/>
          </a:p>
        </p:txBody>
      </p:sp>
      <p:pic>
        <p:nvPicPr>
          <p:cNvPr id="7" name="图片 6"/>
          <p:cNvPicPr>
            <a:picLocks noChangeAspect="1"/>
          </p:cNvPicPr>
          <p:nvPr/>
        </p:nvPicPr>
        <p:blipFill>
          <a:blip r:embed="rId3">
            <a:alphaModFix/>
          </a:blip>
          <a:srcRect l="5769" r="5769"/>
          <a:stretch>
            <a:fillRect/>
          </a:stretch>
        </p:blipFill>
        <p:spPr>
          <a:xfrm>
            <a:off x="7259416" y="1955639"/>
            <a:ext cx="4259484" cy="2708476"/>
          </a:xfrm>
          <a:custGeom>
            <a:avLst/>
            <a:gdLst/>
            <a:ahLst/>
            <a:cxnLst/>
            <a:rect l="l" t="t" r="r" b="b"/>
            <a:pathLst>
              <a:path w="4254500" h="2705100">
                <a:moveTo>
                  <a:pt x="451422" y="0"/>
                </a:moveTo>
                <a:lnTo>
                  <a:pt x="4259484" y="0"/>
                </a:lnTo>
                <a:lnTo>
                  <a:pt x="4259484" y="2257054"/>
                </a:lnTo>
                <a:cubicBezTo>
                  <a:pt x="4259484" y="2506367"/>
                  <a:pt x="4057375" y="2708476"/>
                  <a:pt x="3808062" y="2708476"/>
                </a:cubicBezTo>
                <a:lnTo>
                  <a:pt x="0" y="2708476"/>
                </a:lnTo>
                <a:lnTo>
                  <a:pt x="0" y="451422"/>
                </a:lnTo>
                <a:cubicBezTo>
                  <a:pt x="0" y="202109"/>
                  <a:pt x="202109" y="0"/>
                  <a:pt x="451422" y="0"/>
                </a:cubicBezTo>
                <a:close/>
              </a:path>
            </a:pathLst>
          </a:custGeom>
          <a:noFill/>
          <a:ln>
            <a:noFill/>
          </a:ln>
        </p:spPr>
      </p:pic>
      <p:sp>
        <p:nvSpPr>
          <p:cNvPr id="8" name="标题 1"/>
          <p:cNvSpPr txBox="1"/>
          <p:nvPr/>
        </p:nvSpPr>
        <p:spPr>
          <a:xfrm>
            <a:off x="7259416" y="3425624"/>
            <a:ext cx="4067858" cy="2708476"/>
          </a:xfrm>
          <a:prstGeom prst="round2DiagRect">
            <a:avLst/>
          </a:prstGeom>
          <a:solidFill>
            <a:schemeClr val="bg1"/>
          </a:solidFill>
          <a:ln w="12700" cap="sq">
            <a:noFill/>
            <a:miter/>
          </a:ln>
          <a:effectLst>
            <a:outerShdw blurRad="50800" dist="38100" dir="5400000" algn="t" rotWithShape="0">
              <a:schemeClr val="accent1">
                <a:lumMod val="50000"/>
                <a:alpha val="25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7431100" y="4068662"/>
            <a:ext cx="3711460" cy="1805780"/>
          </a:xfrm>
          <a:prstGeom prst="rect">
            <a:avLst/>
          </a:prstGeom>
          <a:noFill/>
          <a:ln>
            <a:noFill/>
          </a:ln>
        </p:spPr>
        <p:txBody>
          <a:bodyPr vert="horz" wrap="square" lIns="0" tIns="0" rIns="0" bIns="0" rtlCol="0" anchor="ctr"/>
          <a:lstStyle/>
          <a:p>
            <a:pPr algn="r">
              <a:lnSpc>
                <a:spcPct val="130000"/>
              </a:lnSpc>
            </a:pPr>
            <a:r>
              <a:rPr kumimoji="1" lang="en-US" altLang="zh-CN" sz="1400">
                <a:ln w="12700">
                  <a:noFill/>
                </a:ln>
                <a:solidFill>
                  <a:srgbClr val="404040">
                    <a:alpha val="100000"/>
                  </a:srgbClr>
                </a:solidFill>
                <a:latin typeface="Source Han Sans"/>
                <a:ea typeface="Source Han Sans"/>
                <a:cs typeface="Source Han Sans"/>
              </a:rPr>
              <a:t>数据标准化：对不同来源的数据进行标准化处理，便于后续分析。</a:t>
            </a:r>
            <a:endParaRPr kumimoji="1" lang="zh-CN" altLang="en-US"/>
          </a:p>
        </p:txBody>
      </p:sp>
      <p:sp>
        <p:nvSpPr>
          <p:cNvPr id="10" name="标题 1"/>
          <p:cNvSpPr txBox="1"/>
          <p:nvPr/>
        </p:nvSpPr>
        <p:spPr>
          <a:xfrm>
            <a:off x="10741229" y="3482014"/>
            <a:ext cx="494605" cy="459487"/>
          </a:xfrm>
          <a:prstGeom prst="rect">
            <a:avLst/>
          </a:prstGeom>
          <a:noFill/>
          <a:ln>
            <a:noFill/>
          </a:ln>
        </p:spPr>
        <p:txBody>
          <a:bodyPr vert="horz" wrap="square" lIns="0" tIns="0" rIns="0" bIns="0" rtlCol="0" anchor="b"/>
          <a:lstStyle/>
          <a:p>
            <a:pPr algn="ctr">
              <a:lnSpc>
                <a:spcPct val="110000"/>
              </a:lnSpc>
            </a:pPr>
            <a:r>
              <a:rPr kumimoji="1" lang="en-US" altLang="zh-CN" sz="2400">
                <a:ln w="12700">
                  <a:noFill/>
                </a:ln>
                <a:solidFill>
                  <a:srgbClr val="ED7D31">
                    <a:alpha val="100000"/>
                  </a:srgbClr>
                </a:solidFill>
                <a:latin typeface="OPPOSans H"/>
                <a:ea typeface="OPPOSans H"/>
                <a:cs typeface="OPPOSans H"/>
              </a:rPr>
              <a:t>02</a:t>
            </a:r>
            <a:endParaRPr kumimoji="1" lang="zh-CN" altLang="en-US"/>
          </a:p>
        </p:txBody>
      </p:sp>
      <p:sp>
        <p:nvSpPr>
          <p:cNvPr id="11"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数据预处理流程</a:t>
            </a:r>
            <a:endParaRPr kumimoji="1" lang="zh-CN" altLang="en-US"/>
          </a:p>
        </p:txBody>
      </p:sp>
      <p:sp>
        <p:nvSpPr>
          <p:cNvPr id="12"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602547" y="4138128"/>
            <a:ext cx="8765733" cy="1645995"/>
          </a:xfrm>
          <a:prstGeom prst="rect">
            <a:avLst/>
          </a:prstGeom>
          <a:noFill/>
          <a:ln w="12700" cap="sq">
            <a:solidFill>
              <a:schemeClr val="accent2"/>
            </a:solidFill>
            <a:miter/>
          </a:ln>
        </p:spPr>
        <p:txBody>
          <a:bodyPr vert="horz" wrap="square" lIns="91440" tIns="45720" rIns="91440" bIns="45720" rtlCol="0" anchor="ctr"/>
          <a:lstStyle/>
          <a:p>
            <a:pPr algn="ctr">
              <a:lnSpc>
                <a:spcPct val="140000"/>
              </a:lnSpc>
            </a:pPr>
            <a:endParaRPr kumimoji="1" lang="zh-CN" altLang="en-US"/>
          </a:p>
        </p:txBody>
      </p:sp>
      <p:sp>
        <p:nvSpPr>
          <p:cNvPr id="4" name="标题 1"/>
          <p:cNvSpPr txBox="1"/>
          <p:nvPr/>
        </p:nvSpPr>
        <p:spPr>
          <a:xfrm>
            <a:off x="1569913" y="4089379"/>
            <a:ext cx="1244533" cy="1743493"/>
          </a:xfrm>
          <a:custGeom>
            <a:avLst/>
            <a:gdLst>
              <a:gd name="connsiteX0" fmla="*/ 0 w 1244533"/>
              <a:gd name="connsiteY0" fmla="*/ 0 h 1743493"/>
              <a:gd name="connsiteX1" fmla="*/ 1244533 w 1244533"/>
              <a:gd name="connsiteY1" fmla="*/ 0 h 1743493"/>
              <a:gd name="connsiteX2" fmla="*/ 1244533 w 1244533"/>
              <a:gd name="connsiteY2" fmla="*/ 418718 h 1743493"/>
              <a:gd name="connsiteX3" fmla="*/ 1175143 w 1244533"/>
              <a:gd name="connsiteY3" fmla="*/ 411723 h 1743493"/>
              <a:gd name="connsiteX4" fmla="*/ 715120 w 1244533"/>
              <a:gd name="connsiteY4" fmla="*/ 871746 h 1743493"/>
              <a:gd name="connsiteX5" fmla="*/ 1175143 w 1244533"/>
              <a:gd name="connsiteY5" fmla="*/ 1331769 h 1743493"/>
              <a:gd name="connsiteX6" fmla="*/ 1244533 w 1244533"/>
              <a:gd name="connsiteY6" fmla="*/ 1324774 h 1743493"/>
              <a:gd name="connsiteX7" fmla="*/ 1244533 w 1244533"/>
              <a:gd name="connsiteY7" fmla="*/ 1743493 h 1743493"/>
              <a:gd name="connsiteX8" fmla="*/ 0 w 1244533"/>
              <a:gd name="connsiteY8" fmla="*/ 1743493 h 1743493"/>
              <a:gd name="connsiteX9" fmla="*/ 0 w 1244533"/>
              <a:gd name="connsiteY9" fmla="*/ 0 h 1743493"/>
            </a:gdLst>
            <a:ahLst/>
            <a:cxnLst/>
            <a:rect l="l" t="t" r="r" b="b"/>
            <a:pathLst>
              <a:path w="1244533" h="1743493">
                <a:moveTo>
                  <a:pt x="0" y="0"/>
                </a:moveTo>
                <a:lnTo>
                  <a:pt x="1244533" y="0"/>
                </a:lnTo>
                <a:lnTo>
                  <a:pt x="1244533" y="418718"/>
                </a:lnTo>
                <a:lnTo>
                  <a:pt x="1175143" y="411723"/>
                </a:lnTo>
                <a:cubicBezTo>
                  <a:pt x="921079" y="411723"/>
                  <a:pt x="715120" y="617682"/>
                  <a:pt x="715120" y="871746"/>
                </a:cubicBezTo>
                <a:cubicBezTo>
                  <a:pt x="715120" y="1125810"/>
                  <a:pt x="921079" y="1331769"/>
                  <a:pt x="1175143" y="1331769"/>
                </a:cubicBezTo>
                <a:lnTo>
                  <a:pt x="1244533" y="1324774"/>
                </a:lnTo>
                <a:lnTo>
                  <a:pt x="1244533" y="1743493"/>
                </a:lnTo>
                <a:lnTo>
                  <a:pt x="0" y="1743493"/>
                </a:lnTo>
                <a:lnTo>
                  <a:pt x="0" y="0"/>
                </a:lnTo>
                <a:close/>
              </a:path>
            </a:pathLst>
          </a:custGeom>
          <a:solidFill>
            <a:schemeClr val="accent2"/>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602547" y="1844023"/>
            <a:ext cx="8765733" cy="1645995"/>
          </a:xfrm>
          <a:prstGeom prst="rect">
            <a:avLst/>
          </a:prstGeom>
          <a:noFill/>
          <a:ln w="12700" cap="sq">
            <a:solidFill>
              <a:schemeClr val="accent1"/>
            </a:solidFill>
            <a:miter/>
          </a:ln>
        </p:spPr>
        <p:txBody>
          <a:bodyPr vert="horz" wrap="square" lIns="91440" tIns="45720" rIns="91440" bIns="45720" rtlCol="0" anchor="ctr"/>
          <a:lstStyle/>
          <a:p>
            <a:pPr algn="ctr">
              <a:lnSpc>
                <a:spcPct val="140000"/>
              </a:lnSpc>
            </a:pPr>
            <a:endParaRPr kumimoji="1" lang="zh-CN" altLang="en-US"/>
          </a:p>
        </p:txBody>
      </p:sp>
      <p:sp>
        <p:nvSpPr>
          <p:cNvPr id="6" name="标题 1"/>
          <p:cNvSpPr txBox="1"/>
          <p:nvPr/>
        </p:nvSpPr>
        <p:spPr>
          <a:xfrm>
            <a:off x="1569913" y="1795274"/>
            <a:ext cx="1244533" cy="1743493"/>
          </a:xfrm>
          <a:custGeom>
            <a:avLst/>
            <a:gdLst>
              <a:gd name="connsiteX0" fmla="*/ 0 w 1244533"/>
              <a:gd name="connsiteY0" fmla="*/ 0 h 1743493"/>
              <a:gd name="connsiteX1" fmla="*/ 1244533 w 1244533"/>
              <a:gd name="connsiteY1" fmla="*/ 0 h 1743493"/>
              <a:gd name="connsiteX2" fmla="*/ 1244533 w 1244533"/>
              <a:gd name="connsiteY2" fmla="*/ 418718 h 1743493"/>
              <a:gd name="connsiteX3" fmla="*/ 1175143 w 1244533"/>
              <a:gd name="connsiteY3" fmla="*/ 411723 h 1743493"/>
              <a:gd name="connsiteX4" fmla="*/ 715120 w 1244533"/>
              <a:gd name="connsiteY4" fmla="*/ 871746 h 1743493"/>
              <a:gd name="connsiteX5" fmla="*/ 1175143 w 1244533"/>
              <a:gd name="connsiteY5" fmla="*/ 1331769 h 1743493"/>
              <a:gd name="connsiteX6" fmla="*/ 1244533 w 1244533"/>
              <a:gd name="connsiteY6" fmla="*/ 1324774 h 1743493"/>
              <a:gd name="connsiteX7" fmla="*/ 1244533 w 1244533"/>
              <a:gd name="connsiteY7" fmla="*/ 1743493 h 1743493"/>
              <a:gd name="connsiteX8" fmla="*/ 0 w 1244533"/>
              <a:gd name="connsiteY8" fmla="*/ 1743493 h 1743493"/>
              <a:gd name="connsiteX9" fmla="*/ 0 w 1244533"/>
              <a:gd name="connsiteY9" fmla="*/ 0 h 1743493"/>
            </a:gdLst>
            <a:ahLst/>
            <a:cxnLst/>
            <a:rect l="l" t="t" r="r" b="b"/>
            <a:pathLst>
              <a:path w="1244533" h="1743493">
                <a:moveTo>
                  <a:pt x="0" y="0"/>
                </a:moveTo>
                <a:lnTo>
                  <a:pt x="1244533" y="0"/>
                </a:lnTo>
                <a:lnTo>
                  <a:pt x="1244533" y="418718"/>
                </a:lnTo>
                <a:lnTo>
                  <a:pt x="1175143" y="411723"/>
                </a:lnTo>
                <a:cubicBezTo>
                  <a:pt x="921079" y="411723"/>
                  <a:pt x="715120" y="617682"/>
                  <a:pt x="715120" y="871746"/>
                </a:cubicBezTo>
                <a:cubicBezTo>
                  <a:pt x="715120" y="1125810"/>
                  <a:pt x="921079" y="1331769"/>
                  <a:pt x="1175143" y="1331769"/>
                </a:cubicBezTo>
                <a:lnTo>
                  <a:pt x="1244533" y="1324774"/>
                </a:lnTo>
                <a:lnTo>
                  <a:pt x="1244533" y="1743493"/>
                </a:lnTo>
                <a:lnTo>
                  <a:pt x="0" y="1743493"/>
                </a:lnTo>
                <a:lnTo>
                  <a:pt x="0" y="0"/>
                </a:lnTo>
                <a:close/>
              </a:path>
            </a:pathLst>
          </a:custGeom>
          <a:solidFill>
            <a:schemeClr val="accent1"/>
          </a:solidFill>
          <a:ln cap="sq">
            <a:noFill/>
            <a:prstDash val="solid"/>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3167169" y="1955176"/>
            <a:ext cx="7018232" cy="1436388"/>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特征选择：基于项目需求，选择合适的特征变量，如代码提交频率、issue解决速度等。</a:t>
            </a:r>
            <a:endParaRPr kumimoji="1" lang="zh-CN" altLang="en-US"/>
          </a:p>
        </p:txBody>
      </p:sp>
      <p:sp>
        <p:nvSpPr>
          <p:cNvPr id="8" name="标题 1"/>
          <p:cNvSpPr txBox="1"/>
          <p:nvPr/>
        </p:nvSpPr>
        <p:spPr>
          <a:xfrm>
            <a:off x="2419800" y="2403151"/>
            <a:ext cx="689047" cy="536024"/>
          </a:xfrm>
          <a:prstGeom prst="rect">
            <a:avLst/>
          </a:prstGeom>
          <a:noFill/>
          <a:ln>
            <a:noFill/>
          </a:ln>
        </p:spPr>
        <p:txBody>
          <a:bodyPr vert="horz" wrap="square" lIns="91440" tIns="45720" rIns="91440" bIns="45720" rtlCol="0" anchor="ctr"/>
          <a:lstStyle/>
          <a:p>
            <a:pPr algn="ctr">
              <a:lnSpc>
                <a:spcPct val="88333"/>
              </a:lnSpc>
            </a:pPr>
            <a:r>
              <a:rPr kumimoji="1" lang="en-US" altLang="zh-CN" sz="2800">
                <a:ln w="12700">
                  <a:noFill/>
                </a:ln>
                <a:solidFill>
                  <a:srgbClr val="ED7D31">
                    <a:alpha val="100000"/>
                  </a:srgbClr>
                </a:solidFill>
                <a:latin typeface="OPPOSans H"/>
                <a:ea typeface="OPPOSans H"/>
                <a:cs typeface="OPPOSans H"/>
              </a:rPr>
              <a:t>01</a:t>
            </a:r>
            <a:endParaRPr kumimoji="1" lang="zh-CN" altLang="en-US"/>
          </a:p>
        </p:txBody>
      </p:sp>
      <p:sp>
        <p:nvSpPr>
          <p:cNvPr id="9" name="标题 1"/>
          <p:cNvSpPr txBox="1"/>
          <p:nvPr/>
        </p:nvSpPr>
        <p:spPr>
          <a:xfrm>
            <a:off x="2469922" y="4704501"/>
            <a:ext cx="689047" cy="497924"/>
          </a:xfrm>
          <a:prstGeom prst="rect">
            <a:avLst/>
          </a:prstGeom>
          <a:noFill/>
          <a:ln>
            <a:noFill/>
          </a:ln>
        </p:spPr>
        <p:txBody>
          <a:bodyPr vert="horz" wrap="square" lIns="91440" tIns="45720" rIns="91440" bIns="45720" rtlCol="0" anchor="ctr"/>
          <a:lstStyle/>
          <a:p>
            <a:pPr algn="ctr">
              <a:lnSpc>
                <a:spcPct val="88333"/>
              </a:lnSpc>
            </a:pPr>
            <a:r>
              <a:rPr kumimoji="1" lang="en-US" altLang="zh-CN" sz="2800">
                <a:ln w="12700">
                  <a:noFill/>
                </a:ln>
                <a:solidFill>
                  <a:srgbClr val="ED7D31">
                    <a:alpha val="100000"/>
                  </a:srgbClr>
                </a:solidFill>
                <a:latin typeface="OPPOSans H"/>
                <a:ea typeface="OPPOSans H"/>
                <a:cs typeface="OPPOSans H"/>
              </a:rPr>
              <a:t>02</a:t>
            </a:r>
            <a:endParaRPr kumimoji="1" lang="zh-CN" altLang="en-US"/>
          </a:p>
        </p:txBody>
      </p:sp>
      <p:sp>
        <p:nvSpPr>
          <p:cNvPr id="10" name="标题 1"/>
          <p:cNvSpPr txBox="1"/>
          <p:nvPr/>
        </p:nvSpPr>
        <p:spPr>
          <a:xfrm>
            <a:off x="3171593" y="4265826"/>
            <a:ext cx="7018232" cy="1377898"/>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404040">
                    <a:alpha val="100000"/>
                  </a:srgbClr>
                </a:solidFill>
                <a:latin typeface="Source Han Sans"/>
                <a:ea typeface="Source Han Sans"/>
                <a:cs typeface="Source Han Sans"/>
              </a:rPr>
              <a:t>特征工程：运用统计学方法，对特征变量进行转换、编码等操作，提高模型的预测准确性。</a:t>
            </a:r>
            <a:endParaRPr kumimoji="1" lang="zh-CN" altLang="en-US"/>
          </a:p>
        </p:txBody>
      </p:sp>
      <p:sp>
        <p:nvSpPr>
          <p:cNvPr id="11"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特征变量提取</a:t>
            </a:r>
            <a:endParaRPr kumimoji="1" lang="zh-CN" altLang="en-US"/>
          </a:p>
        </p:txBody>
      </p:sp>
      <p:sp>
        <p:nvSpPr>
          <p:cNvPr id="12"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60400" y="1643152"/>
            <a:ext cx="9158514" cy="4114798"/>
          </a:xfrm>
          <a:prstGeom prst="roundRect">
            <a:avLst>
              <a:gd name="adj" fmla="val 790"/>
            </a:avLst>
          </a:prstGeom>
          <a:solidFill>
            <a:schemeClr val="bg1"/>
          </a:solidFill>
          <a:ln w="12700" cap="sq">
            <a:noFill/>
            <a:miter/>
          </a:ln>
          <a:effectLst>
            <a:outerShdw blurRad="596900" dist="215900" dir="5400000" sx="95000" sy="95000" algn="t" rotWithShape="0">
              <a:srgbClr val="000000">
                <a:alpha val="40000"/>
              </a:srgbClr>
            </a:outerShdw>
          </a:effectLst>
        </p:spPr>
        <p:txBody>
          <a:bodyPr vert="horz" wrap="square" lIns="91440" tIns="45720" rIns="91440" bIns="45720" rtlCol="0" anchor="ctr"/>
          <a:lstStyle/>
          <a:p>
            <a:pPr algn="ctr">
              <a:lnSpc>
                <a:spcPct val="90000"/>
              </a:lnSpc>
            </a:pPr>
            <a:endParaRPr kumimoji="1" lang="zh-CN" altLang="en-US"/>
          </a:p>
        </p:txBody>
      </p:sp>
      <p:pic>
        <p:nvPicPr>
          <p:cNvPr id="4" name="图片 3"/>
          <p:cNvPicPr>
            <a:picLocks noChangeAspect="1"/>
          </p:cNvPicPr>
          <p:nvPr/>
        </p:nvPicPr>
        <p:blipFill>
          <a:blip r:embed="rId2">
            <a:alphaModFix/>
          </a:blip>
          <a:srcRect l="6082" t="2222" r="6082" b="20254"/>
          <a:stretch>
            <a:fillRect/>
          </a:stretch>
        </p:blipFill>
        <p:spPr>
          <a:xfrm>
            <a:off x="6382584" y="1156015"/>
            <a:ext cx="5023176" cy="5023228"/>
          </a:xfrm>
          <a:custGeom>
            <a:avLst/>
            <a:gdLst/>
            <a:ahLst/>
            <a:cxnLst/>
            <a:rect l="l" t="t" r="r" b="b"/>
            <a:pathLst>
              <a:path w="5023176" h="5023228">
                <a:moveTo>
                  <a:pt x="2511588" y="0"/>
                </a:moveTo>
                <a:cubicBezTo>
                  <a:pt x="3898700" y="0"/>
                  <a:pt x="5023176" y="1124488"/>
                  <a:pt x="5023176" y="2511614"/>
                </a:cubicBezTo>
                <a:cubicBezTo>
                  <a:pt x="5023176" y="3898740"/>
                  <a:pt x="3898700" y="5023228"/>
                  <a:pt x="2511588" y="5023228"/>
                </a:cubicBezTo>
                <a:cubicBezTo>
                  <a:pt x="1124476" y="5023228"/>
                  <a:pt x="0" y="3898740"/>
                  <a:pt x="0" y="2511614"/>
                </a:cubicBezTo>
                <a:cubicBezTo>
                  <a:pt x="0" y="1124488"/>
                  <a:pt x="1124476" y="0"/>
                  <a:pt x="2511588" y="0"/>
                </a:cubicBezTo>
                <a:close/>
              </a:path>
            </a:pathLst>
          </a:custGeom>
          <a:noFill/>
          <a:ln>
            <a:noFill/>
          </a:ln>
        </p:spPr>
      </p:pic>
      <p:sp>
        <p:nvSpPr>
          <p:cNvPr id="5" name="标题 1"/>
          <p:cNvSpPr txBox="1"/>
          <p:nvPr/>
        </p:nvSpPr>
        <p:spPr>
          <a:xfrm>
            <a:off x="6382584" y="2348001"/>
            <a:ext cx="2705100" cy="2705100"/>
          </a:xfrm>
          <a:prstGeom prst="ellipse">
            <a:avLst/>
          </a:prstGeom>
          <a:solidFill>
            <a:srgbClr val="89C700">
              <a:alpha val="100000"/>
            </a:srgbClr>
          </a:solidFill>
          <a:ln w="12700" cap="sq">
            <a:noFill/>
            <a:miter/>
          </a:ln>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208520" y="3159615"/>
            <a:ext cx="1053228" cy="954872"/>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cap="sq">
            <a:noFill/>
          </a:ln>
          <a:effectLst/>
        </p:spPr>
        <p:txBody>
          <a:bodyPr vert="horz" wrap="square" lIns="19050" tIns="19050" rIns="19050" bIns="19050" rtlCol="0" anchor="ctr"/>
          <a:lstStyle/>
          <a:p>
            <a:pPr algn="ctr">
              <a:lnSpc>
                <a:spcPct val="110000"/>
              </a:lnSpc>
            </a:pPr>
            <a:endParaRPr kumimoji="1" lang="zh-CN" altLang="en-US"/>
          </a:p>
        </p:txBody>
      </p:sp>
      <p:sp>
        <p:nvSpPr>
          <p:cNvPr id="7" name="标题 1"/>
          <p:cNvSpPr txBox="1"/>
          <p:nvPr/>
        </p:nvSpPr>
        <p:spPr>
          <a:xfrm>
            <a:off x="1362347" y="1955537"/>
            <a:ext cx="939800" cy="508000"/>
          </a:xfrm>
          <a:prstGeom prst="rect">
            <a:avLst/>
          </a:prstGeom>
          <a:noFill/>
          <a:ln>
            <a:noFill/>
          </a:ln>
        </p:spPr>
        <p:txBody>
          <a:bodyPr vert="horz" wrap="square" lIns="0" tIns="0" rIns="0" bIns="0" rtlCol="0" anchor="t">
            <a:spAutoFit/>
          </a:bodyPr>
          <a:lstStyle/>
          <a:p>
            <a:pPr algn="l">
              <a:lnSpc>
                <a:spcPct val="110000"/>
              </a:lnSpc>
            </a:pPr>
            <a:r>
              <a:rPr kumimoji="1" lang="en-US" altLang="zh-CN" sz="3600">
                <a:ln w="12700">
                  <a:noFill/>
                </a:ln>
                <a:solidFill>
                  <a:srgbClr val="ED7D31">
                    <a:alpha val="100000"/>
                  </a:srgbClr>
                </a:solidFill>
                <a:latin typeface="OPPOSans H"/>
                <a:ea typeface="OPPOSans H"/>
                <a:cs typeface="OPPOSans H"/>
              </a:rPr>
              <a:t>01.</a:t>
            </a:r>
            <a:endParaRPr kumimoji="1" lang="zh-CN" altLang="en-US"/>
          </a:p>
        </p:txBody>
      </p:sp>
      <p:sp>
        <p:nvSpPr>
          <p:cNvPr id="8" name="标题 1"/>
          <p:cNvSpPr txBox="1"/>
          <p:nvPr/>
        </p:nvSpPr>
        <p:spPr>
          <a:xfrm>
            <a:off x="1362347" y="2551596"/>
            <a:ext cx="4522123" cy="1167082"/>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发展规律识别：运用时间序列分析方法，识别开源项目的发展规律及潜在趋势。</a:t>
            </a:r>
            <a:endParaRPr kumimoji="1" lang="zh-CN" altLang="en-US"/>
          </a:p>
        </p:txBody>
      </p:sp>
      <p:sp>
        <p:nvSpPr>
          <p:cNvPr id="9" name="标题 1"/>
          <p:cNvSpPr txBox="1"/>
          <p:nvPr/>
        </p:nvSpPr>
        <p:spPr>
          <a:xfrm>
            <a:off x="1362347" y="3829451"/>
            <a:ext cx="1168400" cy="508000"/>
          </a:xfrm>
          <a:prstGeom prst="rect">
            <a:avLst/>
          </a:prstGeom>
          <a:noFill/>
          <a:ln>
            <a:noFill/>
          </a:ln>
        </p:spPr>
        <p:txBody>
          <a:bodyPr vert="horz" wrap="square" lIns="0" tIns="0" rIns="0" bIns="0" rtlCol="0" anchor="t">
            <a:spAutoFit/>
          </a:bodyPr>
          <a:lstStyle/>
          <a:p>
            <a:pPr algn="l">
              <a:lnSpc>
                <a:spcPct val="110000"/>
              </a:lnSpc>
            </a:pPr>
            <a:r>
              <a:rPr kumimoji="1" lang="en-US" altLang="zh-CN" sz="3600">
                <a:ln w="12700">
                  <a:noFill/>
                </a:ln>
                <a:solidFill>
                  <a:srgbClr val="ED7D31">
                    <a:alpha val="100000"/>
                  </a:srgbClr>
                </a:solidFill>
                <a:latin typeface="OPPOSans H"/>
                <a:ea typeface="OPPOSans H"/>
                <a:cs typeface="OPPOSans H"/>
              </a:rPr>
              <a:t>02.</a:t>
            </a:r>
            <a:endParaRPr kumimoji="1" lang="zh-CN" altLang="en-US"/>
          </a:p>
        </p:txBody>
      </p:sp>
      <p:sp>
        <p:nvSpPr>
          <p:cNvPr id="10" name="标题 1"/>
          <p:cNvSpPr txBox="1"/>
          <p:nvPr/>
        </p:nvSpPr>
        <p:spPr>
          <a:xfrm>
            <a:off x="1362347" y="4457700"/>
            <a:ext cx="4517753" cy="1128982"/>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趋势预测：基于历史数据，预测开源项目的未来发展趋势，为项目决策提供参考。</a:t>
            </a:r>
            <a:endParaRPr kumimoji="1" lang="zh-CN" altLang="en-US"/>
          </a:p>
        </p:txBody>
      </p:sp>
      <p:sp>
        <p:nvSpPr>
          <p:cNvPr id="11"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时间序列分析</a:t>
            </a:r>
            <a:endParaRPr kumimoji="1" lang="zh-CN" altLang="en-US"/>
          </a:p>
        </p:txBody>
      </p:sp>
      <p:sp>
        <p:nvSpPr>
          <p:cNvPr id="12"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1"/>
            <a:ext cx="12192000" cy="6857999"/>
          </a:xfrm>
          <a:prstGeom prst="rect">
            <a:avLst/>
          </a:prstGeom>
          <a:noFill/>
          <a:ln>
            <a:noFill/>
          </a:ln>
        </p:spPr>
      </p:pic>
      <p:sp>
        <p:nvSpPr>
          <p:cNvPr id="3" name="标题 1"/>
          <p:cNvSpPr txBox="1"/>
          <p:nvPr/>
        </p:nvSpPr>
        <p:spPr>
          <a:xfrm>
            <a:off x="7723279" y="5754388"/>
            <a:ext cx="3878645" cy="481173"/>
          </a:xfrm>
          <a:prstGeom prst="roundRect">
            <a:avLst>
              <a:gd name="adj" fmla="val 5000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a:off x="0" y="1068496"/>
            <a:ext cx="12192000" cy="4376057"/>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flipH="1">
            <a:off x="1907926" y="0"/>
            <a:ext cx="2380343" cy="5444552"/>
          </a:xfrm>
          <a:prstGeom prst="parallelogram">
            <a:avLst>
              <a:gd name="adj" fmla="val 32413"/>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flipH="1">
            <a:off x="2198145" y="0"/>
            <a:ext cx="2380343" cy="4376057"/>
          </a:xfrm>
          <a:prstGeom prst="parallelogram">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H="1">
            <a:off x="225037" y="2512052"/>
            <a:ext cx="2380343" cy="4376057"/>
          </a:xfrm>
          <a:prstGeom prst="parallelogram">
            <a:avLst>
              <a:gd name="adj" fmla="val 30488"/>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flipH="1">
            <a:off x="0" y="1068495"/>
            <a:ext cx="4780986" cy="3728010"/>
          </a:xfrm>
          <a:prstGeom prst="parallelogram">
            <a:avLst>
              <a:gd name="adj" fmla="val 16788"/>
            </a:avLst>
          </a:prstGeom>
          <a:solidFill>
            <a:schemeClr val="bg1"/>
          </a:solidFill>
          <a:ln w="19050" cap="sq">
            <a:solidFill>
              <a:schemeClr val="accent1">
                <a:alpha val="100000"/>
              </a:schemeClr>
            </a:solidFill>
            <a:prstDash val="dash"/>
            <a:miter/>
          </a:ln>
        </p:spPr>
        <p:txBody>
          <a:bodyPr vert="horz" wrap="square" lIns="91440" tIns="45720" rIns="91440" bIns="45720" rtlCol="0" anchor="ctr"/>
          <a:lstStyle/>
          <a:p>
            <a:pPr algn="ctr">
              <a:lnSpc>
                <a:spcPct val="110000"/>
              </a:lnSpc>
            </a:pPr>
            <a:endParaRPr kumimoji="1" lang="zh-CN" altLang="en-US"/>
          </a:p>
        </p:txBody>
      </p:sp>
      <p:pic>
        <p:nvPicPr>
          <p:cNvPr id="10" name="图片 9"/>
          <p:cNvPicPr>
            <a:picLocks noChangeAspect="1"/>
          </p:cNvPicPr>
          <p:nvPr/>
        </p:nvPicPr>
        <p:blipFill>
          <a:blip r:embed="rId3">
            <a:alphaModFix/>
          </a:blip>
          <a:srcRect l="6936" r="6936"/>
          <a:stretch>
            <a:fillRect/>
          </a:stretch>
        </p:blipFill>
        <p:spPr>
          <a:xfrm flipH="1">
            <a:off x="290221" y="1282187"/>
            <a:ext cx="4253876" cy="3296006"/>
          </a:xfrm>
          <a:prstGeom prst="parallelogram">
            <a:avLst>
              <a:gd name="adj" fmla="val 16433"/>
            </a:avLst>
          </a:prstGeom>
          <a:noFill/>
          <a:ln>
            <a:noFill/>
          </a:ln>
        </p:spPr>
      </p:pic>
      <p:sp>
        <p:nvSpPr>
          <p:cNvPr id="11" name="标题 1"/>
          <p:cNvSpPr txBox="1"/>
          <p:nvPr/>
        </p:nvSpPr>
        <p:spPr>
          <a:xfrm>
            <a:off x="6991555" y="1080806"/>
            <a:ext cx="3344431" cy="1567144"/>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PART</a:t>
            </a:r>
            <a:endParaRPr kumimoji="1" lang="zh-CN" altLang="en-US"/>
          </a:p>
        </p:txBody>
      </p:sp>
      <p:sp>
        <p:nvSpPr>
          <p:cNvPr id="12" name="标题 1"/>
          <p:cNvSpPr txBox="1"/>
          <p:nvPr/>
        </p:nvSpPr>
        <p:spPr>
          <a:xfrm>
            <a:off x="5353050" y="3021303"/>
            <a:ext cx="6302330" cy="2009045"/>
          </a:xfrm>
          <a:prstGeom prst="rect">
            <a:avLst/>
          </a:prstGeom>
          <a:noFill/>
          <a:ln>
            <a:noFill/>
          </a:ln>
        </p:spPr>
        <p:txBody>
          <a:bodyPr vert="horz" wrap="square" lIns="0" tIns="0" rIns="0" bIns="0" rtlCol="0" anchor="ctr"/>
          <a:lstStyle/>
          <a:p>
            <a:pPr algn="r">
              <a:lnSpc>
                <a:spcPct val="130000"/>
              </a:lnSpc>
            </a:pPr>
            <a:r>
              <a:rPr kumimoji="1" lang="en-US" altLang="zh-CN" sz="4500">
                <a:ln w="12700">
                  <a:noFill/>
                </a:ln>
                <a:solidFill>
                  <a:srgbClr val="FFFFFF">
                    <a:alpha val="100000"/>
                  </a:srgbClr>
                </a:solidFill>
                <a:latin typeface="OPPOSans H"/>
                <a:ea typeface="OPPOSans H"/>
                <a:cs typeface="OPPOSans H"/>
              </a:rPr>
              <a:t>预测模块</a:t>
            </a:r>
            <a:endParaRPr kumimoji="1" lang="zh-CN" altLang="en-US"/>
          </a:p>
        </p:txBody>
      </p:sp>
      <p:sp>
        <p:nvSpPr>
          <p:cNvPr id="13" name="标题 1"/>
          <p:cNvSpPr txBox="1"/>
          <p:nvPr/>
        </p:nvSpPr>
        <p:spPr>
          <a:xfrm flipH="1">
            <a:off x="4915055" y="2705821"/>
            <a:ext cx="6740325" cy="154119"/>
          </a:xfrm>
          <a:prstGeom prst="roundRect">
            <a:avLst>
              <a:gd name="adj" fmla="val 50000"/>
            </a:avLst>
          </a:prstGeom>
          <a:gradFill>
            <a:gsLst>
              <a:gs pos="0">
                <a:schemeClr val="accent2"/>
              </a:gs>
              <a:gs pos="100000">
                <a:schemeClr val="bg1">
                  <a:alpha val="0"/>
                </a:schemeClr>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7776735" y="5703588"/>
            <a:ext cx="3878645" cy="481173"/>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0257312" y="-537029"/>
            <a:ext cx="1490890" cy="3184979"/>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04</a:t>
            </a:r>
            <a:endParaRPr kumimoji="1" lang="zh-CN" altLang="en-US"/>
          </a:p>
        </p:txBody>
      </p:sp>
      <p:sp>
        <p:nvSpPr>
          <p:cNvPr id="16" name="标题 1"/>
          <p:cNvSpPr txBox="1"/>
          <p:nvPr/>
        </p:nvSpPr>
        <p:spPr>
          <a:xfrm>
            <a:off x="7919762" y="5744119"/>
            <a:ext cx="3668438" cy="40011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154556" y="2922835"/>
            <a:ext cx="4341013" cy="1251418"/>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模型选择：根据项目特点，选择合适的时间序列预测模型，如ARIMA、LSTM等。</a:t>
            </a:r>
            <a:endParaRPr kumimoji="1" lang="zh-CN" altLang="en-US"/>
          </a:p>
        </p:txBody>
      </p:sp>
      <p:sp>
        <p:nvSpPr>
          <p:cNvPr id="4" name="标题 1"/>
          <p:cNvSpPr txBox="1"/>
          <p:nvPr/>
        </p:nvSpPr>
        <p:spPr>
          <a:xfrm>
            <a:off x="1154556" y="2549193"/>
            <a:ext cx="4341013"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ED7D31">
                    <a:alpha val="100000"/>
                  </a:srgbClr>
                </a:solidFill>
                <a:latin typeface="OPPOSans H"/>
                <a:ea typeface="OPPOSans H"/>
                <a:cs typeface="OPPOSans H"/>
              </a:rPr>
              <a:t>01</a:t>
            </a:r>
            <a:endParaRPr kumimoji="1" lang="zh-CN" altLang="en-US"/>
          </a:p>
        </p:txBody>
      </p:sp>
      <p:sp>
        <p:nvSpPr>
          <p:cNvPr id="5" name="标题 1"/>
          <p:cNvSpPr txBox="1"/>
          <p:nvPr/>
        </p:nvSpPr>
        <p:spPr>
          <a:xfrm>
            <a:off x="6696432" y="2922835"/>
            <a:ext cx="4341013" cy="1251418"/>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模型训练：使用历史数据训练预测模型，调整模型参数，提高预测准确性。</a:t>
            </a:r>
            <a:endParaRPr kumimoji="1" lang="zh-CN" altLang="en-US"/>
          </a:p>
        </p:txBody>
      </p:sp>
      <p:sp>
        <p:nvSpPr>
          <p:cNvPr id="6" name="标题 1"/>
          <p:cNvSpPr txBox="1"/>
          <p:nvPr/>
        </p:nvSpPr>
        <p:spPr>
          <a:xfrm>
            <a:off x="6696432" y="2549193"/>
            <a:ext cx="4341013" cy="369332"/>
          </a:xfrm>
          <a:prstGeom prst="rect">
            <a:avLst/>
          </a:prstGeom>
          <a:noFill/>
          <a:ln>
            <a:noFill/>
          </a:ln>
        </p:spPr>
        <p:txBody>
          <a:bodyPr vert="horz" wrap="square" lIns="91440" tIns="45720" rIns="91440" bIns="45720" rtlCol="0" anchor="t"/>
          <a:lstStyle/>
          <a:p>
            <a:pPr algn="ctr">
              <a:lnSpc>
                <a:spcPct val="110000"/>
              </a:lnSpc>
            </a:pPr>
            <a:r>
              <a:rPr kumimoji="1" lang="en-US" altLang="zh-CN" sz="1800">
                <a:ln w="12700">
                  <a:noFill/>
                </a:ln>
                <a:solidFill>
                  <a:srgbClr val="ED7D31">
                    <a:alpha val="100000"/>
                  </a:srgbClr>
                </a:solidFill>
                <a:latin typeface="OPPOSans H"/>
                <a:ea typeface="OPPOSans H"/>
                <a:cs typeface="OPPOSans H"/>
              </a:rPr>
              <a:t>02</a:t>
            </a:r>
            <a:endParaRPr kumimoji="1" lang="zh-CN" altLang="en-US"/>
          </a:p>
        </p:txBody>
      </p:sp>
      <p:sp>
        <p:nvSpPr>
          <p:cNvPr id="7" name="标题 1"/>
          <p:cNvSpPr txBox="1"/>
          <p:nvPr/>
        </p:nvSpPr>
        <p:spPr>
          <a:xfrm>
            <a:off x="1885187" y="4521200"/>
            <a:ext cx="2879750" cy="2336800"/>
          </a:xfrm>
          <a:prstGeom prst="rect">
            <a:avLst/>
          </a:prstGeom>
          <a:gradFill>
            <a:gsLst>
              <a:gs pos="0">
                <a:schemeClr val="accent1"/>
              </a:gs>
              <a:gs pos="49000">
                <a:schemeClr val="accent1">
                  <a:lumMod val="60000"/>
                  <a:lumOff val="40000"/>
                </a:schemeClr>
              </a:gs>
              <a:gs pos="100000">
                <a:schemeClr val="accent1">
                  <a:lumMod val="40000"/>
                  <a:lumOff val="6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1883967" y="4174253"/>
            <a:ext cx="2882190" cy="683497"/>
          </a:xfrm>
          <a:prstGeom prst="flowChartConnector">
            <a:avLst/>
          </a:prstGeom>
          <a:solidFill>
            <a:schemeClr val="accent1">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7427063" y="4521200"/>
            <a:ext cx="2879750" cy="2336800"/>
          </a:xfrm>
          <a:prstGeom prst="rect">
            <a:avLst/>
          </a:prstGeom>
          <a:gradFill>
            <a:gsLst>
              <a:gs pos="0">
                <a:schemeClr val="accent2"/>
              </a:gs>
              <a:gs pos="49000">
                <a:schemeClr val="accent2">
                  <a:lumMod val="60000"/>
                  <a:lumOff val="40000"/>
                </a:schemeClr>
              </a:gs>
              <a:gs pos="100000">
                <a:schemeClr val="accent2">
                  <a:lumMod val="20000"/>
                  <a:lumOff val="8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7425843" y="4174253"/>
            <a:ext cx="2882190" cy="683497"/>
          </a:xfrm>
          <a:prstGeom prst="flowChartConnector">
            <a:avLst/>
          </a:prstGeom>
          <a:solidFill>
            <a:schemeClr val="accent2">
              <a:lumMod val="40000"/>
              <a:lumOff val="60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8593883" y="5628910"/>
            <a:ext cx="546110" cy="505190"/>
          </a:xfrm>
          <a:custGeom>
            <a:avLst/>
            <a:gdLst>
              <a:gd name="connsiteX0" fmla="*/ 2136435 w 5834559"/>
              <a:gd name="connsiteY0" fmla="*/ 643126 h 5397372"/>
              <a:gd name="connsiteX1" fmla="*/ 3716657 w 5834559"/>
              <a:gd name="connsiteY1" fmla="*/ 643126 h 5397372"/>
              <a:gd name="connsiteX2" fmla="*/ 3716657 w 5834559"/>
              <a:gd name="connsiteY2" fmla="*/ 1064855 h 5397372"/>
              <a:gd name="connsiteX3" fmla="*/ 2136435 w 5834559"/>
              <a:gd name="connsiteY3" fmla="*/ 1064855 h 5397372"/>
              <a:gd name="connsiteX4" fmla="*/ 693741 w 5834559"/>
              <a:gd name="connsiteY4" fmla="*/ 643126 h 5397372"/>
              <a:gd name="connsiteX5" fmla="*/ 1550121 w 5834559"/>
              <a:gd name="connsiteY5" fmla="*/ 643126 h 5397372"/>
              <a:gd name="connsiteX6" fmla="*/ 1550121 w 5834559"/>
              <a:gd name="connsiteY6" fmla="*/ 1064855 h 5397372"/>
              <a:gd name="connsiteX7" fmla="*/ 693741 w 5834559"/>
              <a:gd name="connsiteY7" fmla="*/ 1064855 h 5397372"/>
              <a:gd name="connsiteX8" fmla="*/ 421729 w 5834559"/>
              <a:gd name="connsiteY8" fmla="*/ 1336867 h 5397372"/>
              <a:gd name="connsiteX9" fmla="*/ 421729 w 5834559"/>
              <a:gd name="connsiteY9" fmla="*/ 2079805 h 5397372"/>
              <a:gd name="connsiteX10" fmla="*/ 5412133 w 5834559"/>
              <a:gd name="connsiteY10" fmla="*/ 2079805 h 5397372"/>
              <a:gd name="connsiteX11" fmla="*/ 5412133 w 5834559"/>
              <a:gd name="connsiteY11" fmla="*/ 1336867 h 5397372"/>
              <a:gd name="connsiteX12" fmla="*/ 5140113 w 5834559"/>
              <a:gd name="connsiteY12" fmla="*/ 1064855 h 5397372"/>
              <a:gd name="connsiteX13" fmla="*/ 4302971 w 5834559"/>
              <a:gd name="connsiteY13" fmla="*/ 1064855 h 5397372"/>
              <a:gd name="connsiteX14" fmla="*/ 4302971 w 5834559"/>
              <a:gd name="connsiteY14" fmla="*/ 643126 h 5397372"/>
              <a:gd name="connsiteX15" fmla="*/ 5140113 w 5834559"/>
              <a:gd name="connsiteY15" fmla="*/ 643126 h 5397372"/>
              <a:gd name="connsiteX16" fmla="*/ 5834559 w 5834559"/>
              <a:gd name="connsiteY16" fmla="*/ 1336867 h 5397372"/>
              <a:gd name="connsiteX17" fmla="*/ 5834559 w 5834559"/>
              <a:gd name="connsiteY17" fmla="*/ 4703631 h 5397372"/>
              <a:gd name="connsiteX18" fmla="*/ 5140818 w 5834559"/>
              <a:gd name="connsiteY18" fmla="*/ 5397372 h 5397372"/>
              <a:gd name="connsiteX19" fmla="*/ 693741 w 5834559"/>
              <a:gd name="connsiteY19" fmla="*/ 5397372 h 5397372"/>
              <a:gd name="connsiteX20" fmla="*/ 0 w 5834559"/>
              <a:gd name="connsiteY20" fmla="*/ 4703631 h 5397372"/>
              <a:gd name="connsiteX21" fmla="*/ 0 w 5834559"/>
              <a:gd name="connsiteY21" fmla="*/ 2501529 h 5397372"/>
              <a:gd name="connsiteX22" fmla="*/ 0 w 5834559"/>
              <a:gd name="connsiteY22" fmla="*/ 2079805 h 5397372"/>
              <a:gd name="connsiteX23" fmla="*/ 0 w 5834559"/>
              <a:gd name="connsiteY23" fmla="*/ 1336867 h 5397372"/>
              <a:gd name="connsiteX24" fmla="*/ 693741 w 5834559"/>
              <a:gd name="connsiteY24" fmla="*/ 643126 h 5397372"/>
              <a:gd name="connsiteX25" fmla="*/ 3997242 w 5834559"/>
              <a:gd name="connsiteY25" fmla="*/ 0 h 5397372"/>
              <a:gd name="connsiteX26" fmla="*/ 4208106 w 5834559"/>
              <a:gd name="connsiteY26" fmla="*/ 210864 h 5397372"/>
              <a:gd name="connsiteX27" fmla="*/ 4208106 w 5834559"/>
              <a:gd name="connsiteY27" fmla="*/ 1506961 h 5397372"/>
              <a:gd name="connsiteX28" fmla="*/ 3997242 w 5834559"/>
              <a:gd name="connsiteY28" fmla="*/ 1718528 h 5397372"/>
              <a:gd name="connsiteX29" fmla="*/ 3786378 w 5834559"/>
              <a:gd name="connsiteY29" fmla="*/ 1507664 h 5397372"/>
              <a:gd name="connsiteX30" fmla="*/ 3786378 w 5834559"/>
              <a:gd name="connsiteY30" fmla="*/ 210864 h 5397372"/>
              <a:gd name="connsiteX31" fmla="*/ 3997242 w 5834559"/>
              <a:gd name="connsiteY31" fmla="*/ 0 h 5397372"/>
              <a:gd name="connsiteX32" fmla="*/ 1836609 w 5834559"/>
              <a:gd name="connsiteY32" fmla="*/ 0 h 5397372"/>
              <a:gd name="connsiteX33" fmla="*/ 2047469 w 5834559"/>
              <a:gd name="connsiteY33" fmla="*/ 210864 h 5397372"/>
              <a:gd name="connsiteX34" fmla="*/ 2047469 w 5834559"/>
              <a:gd name="connsiteY34" fmla="*/ 1506961 h 5397372"/>
              <a:gd name="connsiteX35" fmla="*/ 1836609 w 5834559"/>
              <a:gd name="connsiteY35" fmla="*/ 1718528 h 5397372"/>
              <a:gd name="connsiteX36" fmla="*/ 1625745 w 5834559"/>
              <a:gd name="connsiteY36" fmla="*/ 1507664 h 5397372"/>
              <a:gd name="connsiteX37" fmla="*/ 1625745 w 5834559"/>
              <a:gd name="connsiteY37" fmla="*/ 210864 h 5397372"/>
              <a:gd name="connsiteX38" fmla="*/ 1836609 w 5834559"/>
              <a:gd name="connsiteY38" fmla="*/ 0 h 5397372"/>
            </a:gdLst>
            <a:ahLst/>
            <a:cxnLst/>
            <a:rect l="l" t="t" r="r" b="b"/>
            <a:pathLst>
              <a:path w="5834559" h="5397372">
                <a:moveTo>
                  <a:pt x="2136435" y="643126"/>
                </a:moveTo>
                <a:lnTo>
                  <a:pt x="3716657" y="643126"/>
                </a:lnTo>
                <a:lnTo>
                  <a:pt x="3716657" y="1064855"/>
                </a:lnTo>
                <a:lnTo>
                  <a:pt x="2136435" y="1064855"/>
                </a:lnTo>
                <a:close/>
                <a:moveTo>
                  <a:pt x="693741" y="643126"/>
                </a:moveTo>
                <a:lnTo>
                  <a:pt x="1550121" y="643126"/>
                </a:lnTo>
                <a:lnTo>
                  <a:pt x="1550121" y="1064855"/>
                </a:lnTo>
                <a:lnTo>
                  <a:pt x="693741" y="1064855"/>
                </a:lnTo>
                <a:cubicBezTo>
                  <a:pt x="543320" y="1064855"/>
                  <a:pt x="421729" y="1187151"/>
                  <a:pt x="421729" y="1336867"/>
                </a:cubicBezTo>
                <a:lnTo>
                  <a:pt x="421729" y="2079805"/>
                </a:lnTo>
                <a:lnTo>
                  <a:pt x="5412133" y="2079805"/>
                </a:lnTo>
                <a:lnTo>
                  <a:pt x="5412133" y="1336867"/>
                </a:lnTo>
                <a:cubicBezTo>
                  <a:pt x="5412133" y="1186446"/>
                  <a:pt x="5289830" y="1064855"/>
                  <a:pt x="5140113" y="1064855"/>
                </a:cubicBezTo>
                <a:lnTo>
                  <a:pt x="4302971" y="1064855"/>
                </a:lnTo>
                <a:lnTo>
                  <a:pt x="4302971" y="643126"/>
                </a:lnTo>
                <a:lnTo>
                  <a:pt x="5140113" y="643126"/>
                </a:lnTo>
                <a:cubicBezTo>
                  <a:pt x="5523184" y="643126"/>
                  <a:pt x="5833854" y="953797"/>
                  <a:pt x="5834559" y="1336867"/>
                </a:cubicBezTo>
                <a:lnTo>
                  <a:pt x="5834559" y="4703631"/>
                </a:lnTo>
                <a:cubicBezTo>
                  <a:pt x="5834559" y="5085292"/>
                  <a:pt x="5522479" y="5397372"/>
                  <a:pt x="5140818" y="5397372"/>
                </a:cubicBezTo>
                <a:lnTo>
                  <a:pt x="693741" y="5397372"/>
                </a:lnTo>
                <a:cubicBezTo>
                  <a:pt x="312080" y="5397372"/>
                  <a:pt x="0" y="5085292"/>
                  <a:pt x="0" y="4703631"/>
                </a:cubicBezTo>
                <a:lnTo>
                  <a:pt x="0" y="2501529"/>
                </a:lnTo>
                <a:lnTo>
                  <a:pt x="0" y="2079805"/>
                </a:lnTo>
                <a:lnTo>
                  <a:pt x="0" y="1336867"/>
                </a:lnTo>
                <a:cubicBezTo>
                  <a:pt x="0" y="953797"/>
                  <a:pt x="310671" y="643126"/>
                  <a:pt x="693741" y="643126"/>
                </a:cubicBezTo>
                <a:close/>
                <a:moveTo>
                  <a:pt x="3997242" y="0"/>
                </a:moveTo>
                <a:cubicBezTo>
                  <a:pt x="4113920" y="0"/>
                  <a:pt x="4208106" y="94186"/>
                  <a:pt x="4208106" y="210864"/>
                </a:cubicBezTo>
                <a:lnTo>
                  <a:pt x="4208106" y="1506961"/>
                </a:lnTo>
                <a:cubicBezTo>
                  <a:pt x="4208106" y="1623639"/>
                  <a:pt x="4113920" y="1718528"/>
                  <a:pt x="3997242" y="1718528"/>
                </a:cubicBezTo>
                <a:cubicBezTo>
                  <a:pt x="3880564" y="1718528"/>
                  <a:pt x="3786378" y="1624342"/>
                  <a:pt x="3786378" y="1507664"/>
                </a:cubicBezTo>
                <a:lnTo>
                  <a:pt x="3786378" y="210864"/>
                </a:lnTo>
                <a:cubicBezTo>
                  <a:pt x="3786378" y="94186"/>
                  <a:pt x="3880564" y="0"/>
                  <a:pt x="3997242" y="0"/>
                </a:cubicBezTo>
                <a:close/>
                <a:moveTo>
                  <a:pt x="1836609" y="0"/>
                </a:moveTo>
                <a:cubicBezTo>
                  <a:pt x="1953287" y="0"/>
                  <a:pt x="2047469" y="94186"/>
                  <a:pt x="2047469" y="210864"/>
                </a:cubicBezTo>
                <a:lnTo>
                  <a:pt x="2047469" y="1506961"/>
                </a:lnTo>
                <a:cubicBezTo>
                  <a:pt x="2047469" y="1623639"/>
                  <a:pt x="1953287" y="1718528"/>
                  <a:pt x="1836609" y="1718528"/>
                </a:cubicBezTo>
                <a:cubicBezTo>
                  <a:pt x="1719932" y="1718528"/>
                  <a:pt x="1625745" y="1624342"/>
                  <a:pt x="1625745" y="1507664"/>
                </a:cubicBezTo>
                <a:lnTo>
                  <a:pt x="1625745" y="210864"/>
                </a:lnTo>
                <a:cubicBezTo>
                  <a:pt x="1625745" y="94186"/>
                  <a:pt x="1719932" y="0"/>
                  <a:pt x="1836609" y="0"/>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3036542" y="5623965"/>
            <a:ext cx="577040" cy="505190"/>
          </a:xfrm>
          <a:custGeom>
            <a:avLst/>
            <a:gdLst>
              <a:gd name="connsiteX0" fmla="*/ 411293 w 822401"/>
              <a:gd name="connsiteY0" fmla="*/ 234366 h 720000"/>
              <a:gd name="connsiteX1" fmla="*/ 536928 w 822401"/>
              <a:gd name="connsiteY1" fmla="*/ 360000 h 720000"/>
              <a:gd name="connsiteX2" fmla="*/ 411293 w 822401"/>
              <a:gd name="connsiteY2" fmla="*/ 485635 h 720000"/>
              <a:gd name="connsiteX3" fmla="*/ 285659 w 822401"/>
              <a:gd name="connsiteY3" fmla="*/ 360000 h 720000"/>
              <a:gd name="connsiteX4" fmla="*/ 411293 w 822401"/>
              <a:gd name="connsiteY4" fmla="*/ 234366 h 720000"/>
              <a:gd name="connsiteX5" fmla="*/ 411293 w 822401"/>
              <a:gd name="connsiteY5" fmla="*/ 178938 h 720000"/>
              <a:gd name="connsiteX6" fmla="*/ 230231 w 822401"/>
              <a:gd name="connsiteY6" fmla="*/ 360000 h 720000"/>
              <a:gd name="connsiteX7" fmla="*/ 411293 w 822401"/>
              <a:gd name="connsiteY7" fmla="*/ 541063 h 720000"/>
              <a:gd name="connsiteX8" fmla="*/ 592355 w 822401"/>
              <a:gd name="connsiteY8" fmla="*/ 360000 h 720000"/>
              <a:gd name="connsiteX9" fmla="*/ 411293 w 822401"/>
              <a:gd name="connsiteY9" fmla="*/ 178938 h 720000"/>
              <a:gd name="connsiteX10" fmla="*/ 219884 w 822401"/>
              <a:gd name="connsiteY10" fmla="*/ 0 h 720000"/>
              <a:gd name="connsiteX11" fmla="*/ 602517 w 822401"/>
              <a:gd name="connsiteY11" fmla="*/ 0 h 720000"/>
              <a:gd name="connsiteX12" fmla="*/ 627275 w 822401"/>
              <a:gd name="connsiteY12" fmla="*/ 14319 h 720000"/>
              <a:gd name="connsiteX13" fmla="*/ 818591 w 822401"/>
              <a:gd name="connsiteY13" fmla="*/ 345682 h 720000"/>
              <a:gd name="connsiteX14" fmla="*/ 818591 w 822401"/>
              <a:gd name="connsiteY14" fmla="*/ 374319 h 720000"/>
              <a:gd name="connsiteX15" fmla="*/ 627367 w 822401"/>
              <a:gd name="connsiteY15" fmla="*/ 705682 h 720000"/>
              <a:gd name="connsiteX16" fmla="*/ 602609 w 822401"/>
              <a:gd name="connsiteY16" fmla="*/ 720000 h 720000"/>
              <a:gd name="connsiteX17" fmla="*/ 219977 w 822401"/>
              <a:gd name="connsiteY17" fmla="*/ 720000 h 720000"/>
              <a:gd name="connsiteX18" fmla="*/ 195219 w 822401"/>
              <a:gd name="connsiteY18" fmla="*/ 705682 h 720000"/>
              <a:gd name="connsiteX19" fmla="*/ 3811 w 822401"/>
              <a:gd name="connsiteY19" fmla="*/ 374319 h 720000"/>
              <a:gd name="connsiteX20" fmla="*/ 3811 w 822401"/>
              <a:gd name="connsiteY20" fmla="*/ 345682 h 720000"/>
              <a:gd name="connsiteX21" fmla="*/ 195127 w 822401"/>
              <a:gd name="connsiteY21" fmla="*/ 14319 h 720000"/>
              <a:gd name="connsiteX22" fmla="*/ 219884 w 822401"/>
              <a:gd name="connsiteY22" fmla="*/ 0 h 720000"/>
            </a:gdLst>
            <a:ahLst/>
            <a:cxnLst/>
            <a:rect l="l" t="t" r="r" b="b"/>
            <a:pathLst>
              <a:path w="822401" h="720000">
                <a:moveTo>
                  <a:pt x="411293" y="234366"/>
                </a:moveTo>
                <a:cubicBezTo>
                  <a:pt x="480577" y="234366"/>
                  <a:pt x="536928" y="290716"/>
                  <a:pt x="536928" y="360000"/>
                </a:cubicBezTo>
                <a:cubicBezTo>
                  <a:pt x="536928" y="429284"/>
                  <a:pt x="480577" y="485635"/>
                  <a:pt x="411293" y="485635"/>
                </a:cubicBezTo>
                <a:cubicBezTo>
                  <a:pt x="342009" y="485635"/>
                  <a:pt x="285659" y="429284"/>
                  <a:pt x="285659" y="360000"/>
                </a:cubicBezTo>
                <a:cubicBezTo>
                  <a:pt x="285659" y="290716"/>
                  <a:pt x="342009" y="234366"/>
                  <a:pt x="411293" y="234366"/>
                </a:cubicBezTo>
                <a:close/>
                <a:moveTo>
                  <a:pt x="411293" y="178938"/>
                </a:moveTo>
                <a:cubicBezTo>
                  <a:pt x="311432" y="178938"/>
                  <a:pt x="230231" y="260139"/>
                  <a:pt x="230231" y="360000"/>
                </a:cubicBezTo>
                <a:cubicBezTo>
                  <a:pt x="230231" y="459862"/>
                  <a:pt x="311432" y="541063"/>
                  <a:pt x="411293" y="541063"/>
                </a:cubicBezTo>
                <a:cubicBezTo>
                  <a:pt x="511154" y="541063"/>
                  <a:pt x="592355" y="459862"/>
                  <a:pt x="592355" y="360000"/>
                </a:cubicBezTo>
                <a:cubicBezTo>
                  <a:pt x="592355" y="260139"/>
                  <a:pt x="511154" y="178938"/>
                  <a:pt x="411293" y="178938"/>
                </a:cubicBezTo>
                <a:close/>
                <a:moveTo>
                  <a:pt x="219884" y="0"/>
                </a:moveTo>
                <a:lnTo>
                  <a:pt x="602517" y="0"/>
                </a:lnTo>
                <a:cubicBezTo>
                  <a:pt x="612679" y="0"/>
                  <a:pt x="622194" y="5451"/>
                  <a:pt x="627275" y="14319"/>
                </a:cubicBezTo>
                <a:lnTo>
                  <a:pt x="818591" y="345682"/>
                </a:lnTo>
                <a:cubicBezTo>
                  <a:pt x="823672" y="354550"/>
                  <a:pt x="823672" y="365451"/>
                  <a:pt x="818591" y="374319"/>
                </a:cubicBezTo>
                <a:lnTo>
                  <a:pt x="627367" y="705682"/>
                </a:lnTo>
                <a:cubicBezTo>
                  <a:pt x="622286" y="714550"/>
                  <a:pt x="612771" y="720000"/>
                  <a:pt x="602609" y="720000"/>
                </a:cubicBezTo>
                <a:lnTo>
                  <a:pt x="219977" y="720000"/>
                </a:lnTo>
                <a:cubicBezTo>
                  <a:pt x="209815" y="720000"/>
                  <a:pt x="200300" y="714550"/>
                  <a:pt x="195219" y="705682"/>
                </a:cubicBezTo>
                <a:lnTo>
                  <a:pt x="3811" y="374319"/>
                </a:lnTo>
                <a:cubicBezTo>
                  <a:pt x="-1270" y="365543"/>
                  <a:pt x="-1270" y="354550"/>
                  <a:pt x="3811" y="345682"/>
                </a:cubicBezTo>
                <a:lnTo>
                  <a:pt x="195127" y="14319"/>
                </a:lnTo>
                <a:cubicBezTo>
                  <a:pt x="200208" y="5451"/>
                  <a:pt x="209723" y="0"/>
                  <a:pt x="219884" y="0"/>
                </a:cubicBezTo>
                <a:close/>
              </a:path>
            </a:pathLst>
          </a:custGeom>
          <a:solidFill>
            <a:schemeClr val="bg1"/>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预测模型选择与训练</a:t>
            </a:r>
            <a:endParaRPr kumimoji="1" lang="zh-CN" altLang="en-US"/>
          </a:p>
        </p:txBody>
      </p:sp>
      <p:sp>
        <p:nvSpPr>
          <p:cNvPr id="14"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215072" y="1386959"/>
            <a:ext cx="4563362" cy="4617602"/>
          </a:xfrm>
          <a:prstGeom prst="roundRect">
            <a:avLst>
              <a:gd name="adj" fmla="val 2679"/>
            </a:avLst>
          </a:prstGeom>
          <a:solidFill>
            <a:schemeClr val="bg1"/>
          </a:solidFill>
          <a:ln w="12700" cap="sq">
            <a:gradFill>
              <a:gsLst>
                <a:gs pos="0">
                  <a:schemeClr val="accent1">
                    <a:lumMod val="40000"/>
                    <a:lumOff val="60000"/>
                  </a:schemeClr>
                </a:gs>
                <a:gs pos="41300">
                  <a:schemeClr val="bg1"/>
                </a:gs>
                <a:gs pos="65719">
                  <a:schemeClr val="bg1"/>
                </a:gs>
                <a:gs pos="100000">
                  <a:schemeClr val="accent1">
                    <a:lumMod val="40000"/>
                    <a:lumOff val="60000"/>
                  </a:schemeClr>
                </a:gs>
              </a:gsLst>
              <a:lin ang="2700000" scaled="0"/>
            </a:gradFill>
            <a:miter/>
          </a:ln>
          <a:effectLst>
            <a:outerShdw blurRad="419100" dist="38100" dir="2700000" algn="tl" rotWithShape="0">
              <a:schemeClr val="accent1">
                <a:lumMod val="75000"/>
                <a:alpha val="24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1462290" y="1355891"/>
            <a:ext cx="4064944" cy="2554545"/>
          </a:xfrm>
          <a:prstGeom prst="rect">
            <a:avLst/>
          </a:prstGeom>
          <a:noFill/>
          <a:ln>
            <a:noFill/>
          </a:ln>
        </p:spPr>
        <p:txBody>
          <a:bodyPr vert="horz" wrap="square" lIns="0" tIns="0" rIns="0" bIns="0" rtlCol="0" anchor="ctr"/>
          <a:lstStyle/>
          <a:p>
            <a:pPr algn="ctr">
              <a:lnSpc>
                <a:spcPct val="100000"/>
              </a:lnSpc>
            </a:pPr>
            <a:r>
              <a:rPr kumimoji="1" lang="en-US" altLang="zh-CN" sz="13800">
                <a:ln w="12700">
                  <a:noFill/>
                </a:ln>
                <a:solidFill>
                  <a:srgbClr val="ED7D31">
                    <a:alpha val="100000"/>
                  </a:srgbClr>
                </a:solidFill>
                <a:latin typeface="OPPOSans B"/>
                <a:ea typeface="OPPOSans B"/>
                <a:cs typeface="OPPOSans B"/>
              </a:rPr>
              <a:t>1</a:t>
            </a:r>
            <a:endParaRPr kumimoji="1" lang="zh-CN" altLang="en-US"/>
          </a:p>
        </p:txBody>
      </p:sp>
      <p:sp>
        <p:nvSpPr>
          <p:cNvPr id="5" name="标题 1"/>
          <p:cNvSpPr txBox="1"/>
          <p:nvPr/>
        </p:nvSpPr>
        <p:spPr>
          <a:xfrm>
            <a:off x="3198109" y="3756150"/>
            <a:ext cx="597287" cy="45719"/>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1462290" y="3925582"/>
            <a:ext cx="4068925" cy="1913182"/>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结果验证：通过交叉验证等方法，验证预测模型的准确性和稳定性。</a:t>
            </a:r>
            <a:endParaRPr kumimoji="1" lang="zh-CN" altLang="en-US"/>
          </a:p>
        </p:txBody>
      </p:sp>
      <p:sp>
        <p:nvSpPr>
          <p:cNvPr id="7" name="标题 1"/>
          <p:cNvSpPr txBox="1"/>
          <p:nvPr/>
        </p:nvSpPr>
        <p:spPr>
          <a:xfrm>
            <a:off x="6406696" y="1392735"/>
            <a:ext cx="4563362" cy="4617602"/>
          </a:xfrm>
          <a:prstGeom prst="roundRect">
            <a:avLst>
              <a:gd name="adj" fmla="val 2679"/>
            </a:avLst>
          </a:prstGeom>
          <a:solidFill>
            <a:schemeClr val="bg1"/>
          </a:solidFill>
          <a:ln w="12700" cap="sq">
            <a:gradFill>
              <a:gsLst>
                <a:gs pos="0">
                  <a:schemeClr val="accent1">
                    <a:lumMod val="40000"/>
                    <a:lumOff val="60000"/>
                  </a:schemeClr>
                </a:gs>
                <a:gs pos="41300">
                  <a:schemeClr val="bg1"/>
                </a:gs>
                <a:gs pos="65719">
                  <a:schemeClr val="bg1"/>
                </a:gs>
                <a:gs pos="100000">
                  <a:schemeClr val="accent1">
                    <a:lumMod val="40000"/>
                    <a:lumOff val="60000"/>
                  </a:schemeClr>
                </a:gs>
              </a:gsLst>
              <a:lin ang="2700000" scaled="0"/>
            </a:gradFill>
            <a:miter/>
          </a:ln>
          <a:effectLst>
            <a:outerShdw blurRad="419100" dist="38100" dir="2700000" algn="tl" rotWithShape="0">
              <a:schemeClr val="accent1">
                <a:lumMod val="75000"/>
                <a:alpha val="24000"/>
              </a:schemeClr>
            </a:outerShdw>
          </a:effectLst>
        </p:spPr>
        <p:txBody>
          <a:bodyPr vert="horz" wrap="square" lIns="91440" tIns="45720" rIns="91440" bIns="45720" rtlCol="0" anchor="ctr"/>
          <a:lstStyle/>
          <a:p>
            <a:pPr algn="ctr">
              <a:lnSpc>
                <a:spcPct val="100000"/>
              </a:lnSpc>
            </a:pPr>
            <a:endParaRPr kumimoji="1" lang="zh-CN" altLang="en-US"/>
          </a:p>
        </p:txBody>
      </p:sp>
      <p:sp>
        <p:nvSpPr>
          <p:cNvPr id="8" name="标题 1"/>
          <p:cNvSpPr txBox="1"/>
          <p:nvPr/>
        </p:nvSpPr>
        <p:spPr>
          <a:xfrm>
            <a:off x="6664766" y="1361667"/>
            <a:ext cx="4064943" cy="2554545"/>
          </a:xfrm>
          <a:prstGeom prst="rect">
            <a:avLst/>
          </a:prstGeom>
          <a:noFill/>
          <a:ln>
            <a:noFill/>
          </a:ln>
        </p:spPr>
        <p:txBody>
          <a:bodyPr vert="horz" wrap="square" lIns="0" tIns="0" rIns="0" bIns="0" rtlCol="0" anchor="ctr"/>
          <a:lstStyle/>
          <a:p>
            <a:pPr algn="ctr">
              <a:lnSpc>
                <a:spcPct val="100000"/>
              </a:lnSpc>
            </a:pPr>
            <a:r>
              <a:rPr kumimoji="1" lang="en-US" altLang="zh-CN" sz="13800">
                <a:ln w="12700">
                  <a:noFill/>
                </a:ln>
                <a:solidFill>
                  <a:srgbClr val="ED7D31">
                    <a:alpha val="100000"/>
                  </a:srgbClr>
                </a:solidFill>
                <a:latin typeface="OPPOSans B"/>
                <a:ea typeface="OPPOSans B"/>
                <a:cs typeface="OPPOSans B"/>
              </a:rPr>
              <a:t>2</a:t>
            </a:r>
            <a:endParaRPr kumimoji="1" lang="zh-CN" altLang="en-US"/>
          </a:p>
        </p:txBody>
      </p:sp>
      <p:sp>
        <p:nvSpPr>
          <p:cNvPr id="9" name="标题 1"/>
          <p:cNvSpPr txBox="1"/>
          <p:nvPr/>
        </p:nvSpPr>
        <p:spPr>
          <a:xfrm>
            <a:off x="8389733" y="3761926"/>
            <a:ext cx="597287" cy="45719"/>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a:off x="6653914" y="3931358"/>
            <a:ext cx="4068925" cy="1913182"/>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模型优化：根据验证结果，调整模型结构和参数，优化预测性能。</a:t>
            </a:r>
            <a:endParaRPr kumimoji="1" lang="zh-CN" altLang="en-US"/>
          </a:p>
        </p:txBody>
      </p:sp>
      <p:sp>
        <p:nvSpPr>
          <p:cNvPr id="11"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预测结果的验证与优化</a:t>
            </a:r>
            <a:endParaRPr kumimoji="1" lang="zh-CN" altLang="en-US"/>
          </a:p>
        </p:txBody>
      </p:sp>
      <p:sp>
        <p:nvSpPr>
          <p:cNvPr id="12"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4996105" y="2740005"/>
            <a:ext cx="1161725" cy="3414739"/>
          </a:xfrm>
          <a:custGeom>
            <a:avLst/>
            <a:gdLst>
              <a:gd name="connsiteX0" fmla="*/ 580863 w 1161725"/>
              <a:gd name="connsiteY0" fmla="*/ 0 h 3414739"/>
              <a:gd name="connsiteX1" fmla="*/ 688150 w 1161725"/>
              <a:gd name="connsiteY1" fmla="*/ 44440 h 3414739"/>
              <a:gd name="connsiteX2" fmla="*/ 1117285 w 1161725"/>
              <a:gd name="connsiteY2" fmla="*/ 473575 h 3414739"/>
              <a:gd name="connsiteX3" fmla="*/ 1117285 w 1161725"/>
              <a:gd name="connsiteY3" fmla="*/ 688150 h 3414739"/>
              <a:gd name="connsiteX4" fmla="*/ 688150 w 1161725"/>
              <a:gd name="connsiteY4" fmla="*/ 1117285 h 3414739"/>
              <a:gd name="connsiteX5" fmla="*/ 640301 w 1161725"/>
              <a:gd name="connsiteY5" fmla="*/ 1149059 h 3414739"/>
              <a:gd name="connsiteX6" fmla="*/ 640300 w 1161725"/>
              <a:gd name="connsiteY6" fmla="*/ 3355301 h 3414739"/>
              <a:gd name="connsiteX7" fmla="*/ 580862 w 1161725"/>
              <a:gd name="connsiteY7" fmla="*/ 3414739 h 3414739"/>
              <a:gd name="connsiteX8" fmla="*/ 580863 w 1161725"/>
              <a:gd name="connsiteY8" fmla="*/ 3414738 h 3414739"/>
              <a:gd name="connsiteX9" fmla="*/ 521425 w 1161725"/>
              <a:gd name="connsiteY9" fmla="*/ 3355300 h 3414739"/>
              <a:gd name="connsiteX10" fmla="*/ 521425 w 1161725"/>
              <a:gd name="connsiteY10" fmla="*/ 1149060 h 3414739"/>
              <a:gd name="connsiteX11" fmla="*/ 473575 w 1161725"/>
              <a:gd name="connsiteY11" fmla="*/ 1117285 h 3414739"/>
              <a:gd name="connsiteX12" fmla="*/ 44440 w 1161725"/>
              <a:gd name="connsiteY12" fmla="*/ 688150 h 3414739"/>
              <a:gd name="connsiteX13" fmla="*/ 44440 w 1161725"/>
              <a:gd name="connsiteY13" fmla="*/ 473575 h 3414739"/>
              <a:gd name="connsiteX14" fmla="*/ 473575 w 1161725"/>
              <a:gd name="connsiteY14" fmla="*/ 44440 h 3414739"/>
              <a:gd name="connsiteX15" fmla="*/ 580863 w 1161725"/>
              <a:gd name="connsiteY15" fmla="*/ 0 h 3414739"/>
            </a:gdLst>
            <a:ahLst/>
            <a:cxnLst/>
            <a:rect l="l" t="t" r="r" b="b"/>
            <a:pathLst>
              <a:path w="1161725" h="3414739">
                <a:moveTo>
                  <a:pt x="580863" y="0"/>
                </a:moveTo>
                <a:cubicBezTo>
                  <a:pt x="619693" y="0"/>
                  <a:pt x="658523" y="14813"/>
                  <a:pt x="688150" y="44440"/>
                </a:cubicBezTo>
                <a:lnTo>
                  <a:pt x="1117285" y="473575"/>
                </a:lnTo>
                <a:cubicBezTo>
                  <a:pt x="1176539" y="532829"/>
                  <a:pt x="1176539" y="628896"/>
                  <a:pt x="1117285" y="688150"/>
                </a:cubicBezTo>
                <a:lnTo>
                  <a:pt x="688150" y="1117285"/>
                </a:lnTo>
                <a:lnTo>
                  <a:pt x="640301" y="1149059"/>
                </a:lnTo>
                <a:lnTo>
                  <a:pt x="640300" y="3355301"/>
                </a:lnTo>
                <a:cubicBezTo>
                  <a:pt x="640300" y="3388128"/>
                  <a:pt x="613689" y="3414739"/>
                  <a:pt x="580862" y="3414739"/>
                </a:cubicBezTo>
                <a:lnTo>
                  <a:pt x="580863" y="3414738"/>
                </a:lnTo>
                <a:cubicBezTo>
                  <a:pt x="548036" y="3414738"/>
                  <a:pt x="521425" y="3388127"/>
                  <a:pt x="521425" y="3355300"/>
                </a:cubicBezTo>
                <a:lnTo>
                  <a:pt x="521425" y="1149060"/>
                </a:lnTo>
                <a:lnTo>
                  <a:pt x="473575" y="1117285"/>
                </a:lnTo>
                <a:lnTo>
                  <a:pt x="44440" y="688150"/>
                </a:lnTo>
                <a:cubicBezTo>
                  <a:pt x="-14814" y="628896"/>
                  <a:pt x="-14814" y="532829"/>
                  <a:pt x="44440" y="473575"/>
                </a:cubicBezTo>
                <a:lnTo>
                  <a:pt x="473575" y="44440"/>
                </a:lnTo>
                <a:cubicBezTo>
                  <a:pt x="503202" y="14813"/>
                  <a:pt x="542033" y="0"/>
                  <a:pt x="580863" y="0"/>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5936631" y="1982359"/>
            <a:ext cx="1161725" cy="4172385"/>
          </a:xfrm>
          <a:custGeom>
            <a:avLst/>
            <a:gdLst>
              <a:gd name="connsiteX0" fmla="*/ 580863 w 1161725"/>
              <a:gd name="connsiteY0" fmla="*/ 0 h 4172385"/>
              <a:gd name="connsiteX1" fmla="*/ 688150 w 1161725"/>
              <a:gd name="connsiteY1" fmla="*/ 44440 h 4172385"/>
              <a:gd name="connsiteX2" fmla="*/ 1117285 w 1161725"/>
              <a:gd name="connsiteY2" fmla="*/ 473575 h 4172385"/>
              <a:gd name="connsiteX3" fmla="*/ 1117285 w 1161725"/>
              <a:gd name="connsiteY3" fmla="*/ 688150 h 4172385"/>
              <a:gd name="connsiteX4" fmla="*/ 688150 w 1161725"/>
              <a:gd name="connsiteY4" fmla="*/ 1117285 h 4172385"/>
              <a:gd name="connsiteX5" fmla="*/ 642620 w 1161725"/>
              <a:gd name="connsiteY5" fmla="*/ 1147519 h 4172385"/>
              <a:gd name="connsiteX6" fmla="*/ 642619 w 1161725"/>
              <a:gd name="connsiteY6" fmla="*/ 4110628 h 4172385"/>
              <a:gd name="connsiteX7" fmla="*/ 580862 w 1161725"/>
              <a:gd name="connsiteY7" fmla="*/ 4172385 h 4172385"/>
              <a:gd name="connsiteX8" fmla="*/ 580863 w 1161725"/>
              <a:gd name="connsiteY8" fmla="*/ 4172384 h 4172385"/>
              <a:gd name="connsiteX9" fmla="*/ 519106 w 1161725"/>
              <a:gd name="connsiteY9" fmla="*/ 4110627 h 4172385"/>
              <a:gd name="connsiteX10" fmla="*/ 519106 w 1161725"/>
              <a:gd name="connsiteY10" fmla="*/ 1147520 h 4172385"/>
              <a:gd name="connsiteX11" fmla="*/ 473575 w 1161725"/>
              <a:gd name="connsiteY11" fmla="*/ 1117285 h 4172385"/>
              <a:gd name="connsiteX12" fmla="*/ 44440 w 1161725"/>
              <a:gd name="connsiteY12" fmla="*/ 688150 h 4172385"/>
              <a:gd name="connsiteX13" fmla="*/ 44440 w 1161725"/>
              <a:gd name="connsiteY13" fmla="*/ 473575 h 4172385"/>
              <a:gd name="connsiteX14" fmla="*/ 473575 w 1161725"/>
              <a:gd name="connsiteY14" fmla="*/ 44440 h 4172385"/>
              <a:gd name="connsiteX15" fmla="*/ 580863 w 1161725"/>
              <a:gd name="connsiteY15" fmla="*/ 0 h 4172385"/>
            </a:gdLst>
            <a:ahLst/>
            <a:cxnLst/>
            <a:rect l="l" t="t" r="r" b="b"/>
            <a:pathLst>
              <a:path w="1161725" h="4172385">
                <a:moveTo>
                  <a:pt x="580863" y="0"/>
                </a:moveTo>
                <a:cubicBezTo>
                  <a:pt x="619693" y="0"/>
                  <a:pt x="658523" y="14813"/>
                  <a:pt x="688150" y="44440"/>
                </a:cubicBezTo>
                <a:lnTo>
                  <a:pt x="1117285" y="473575"/>
                </a:lnTo>
                <a:cubicBezTo>
                  <a:pt x="1176539" y="532829"/>
                  <a:pt x="1176539" y="628896"/>
                  <a:pt x="1117285" y="688150"/>
                </a:cubicBezTo>
                <a:lnTo>
                  <a:pt x="688150" y="1117285"/>
                </a:lnTo>
                <a:lnTo>
                  <a:pt x="642620" y="1147519"/>
                </a:lnTo>
                <a:lnTo>
                  <a:pt x="642619" y="4110628"/>
                </a:lnTo>
                <a:cubicBezTo>
                  <a:pt x="642619" y="4144735"/>
                  <a:pt x="614969" y="4172385"/>
                  <a:pt x="580862" y="4172385"/>
                </a:cubicBezTo>
                <a:lnTo>
                  <a:pt x="580863" y="4172384"/>
                </a:lnTo>
                <a:cubicBezTo>
                  <a:pt x="546756" y="4172384"/>
                  <a:pt x="519106" y="4144734"/>
                  <a:pt x="519106" y="4110627"/>
                </a:cubicBezTo>
                <a:lnTo>
                  <a:pt x="519106" y="1147520"/>
                </a:lnTo>
                <a:lnTo>
                  <a:pt x="473575" y="1117285"/>
                </a:lnTo>
                <a:lnTo>
                  <a:pt x="44440" y="688150"/>
                </a:lnTo>
                <a:cubicBezTo>
                  <a:pt x="-14814" y="628896"/>
                  <a:pt x="-14814" y="532829"/>
                  <a:pt x="44440" y="473575"/>
                </a:cubicBezTo>
                <a:lnTo>
                  <a:pt x="473575" y="44440"/>
                </a:lnTo>
                <a:cubicBezTo>
                  <a:pt x="503202" y="14813"/>
                  <a:pt x="542033" y="0"/>
                  <a:pt x="580863" y="0"/>
                </a:cubicBezTo>
                <a:close/>
              </a:path>
            </a:pathLst>
          </a:cu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7332615" y="2551611"/>
            <a:ext cx="4135301" cy="1680756"/>
          </a:xfrm>
          <a:prstGeom prst="rect">
            <a:avLst/>
          </a:prstGeom>
          <a:noFill/>
          <a:ln>
            <a:noFill/>
          </a:ln>
        </p:spPr>
        <p:txBody>
          <a:bodyPr vert="horz" wrap="square" lIns="0" tIns="0" rIns="0" bIns="0" rtlCol="0" anchor="t"/>
          <a:lstStyle/>
          <a:p>
            <a:pPr algn="l">
              <a:lnSpc>
                <a:spcPct val="140000"/>
              </a:lnSpc>
            </a:pPr>
            <a:r>
              <a:rPr kumimoji="1" lang="en-US" altLang="zh-CN" sz="1400">
                <a:ln w="12700">
                  <a:noFill/>
                </a:ln>
                <a:solidFill>
                  <a:srgbClr val="000000">
                    <a:alpha val="100000"/>
                  </a:srgbClr>
                </a:solidFill>
                <a:latin typeface="Source Han Sans"/>
                <a:ea typeface="Source Han Sans"/>
                <a:cs typeface="Source Han Sans"/>
              </a:rPr>
              <a:t>交互功能：提供用户交互功能，允许用户自定义预测参数，生成个性化预测结果。</a:t>
            </a:r>
            <a:endParaRPr kumimoji="1" lang="zh-CN" altLang="en-US"/>
          </a:p>
        </p:txBody>
      </p:sp>
      <p:sp>
        <p:nvSpPr>
          <p:cNvPr id="6" name="标题 1"/>
          <p:cNvSpPr txBox="1"/>
          <p:nvPr/>
        </p:nvSpPr>
        <p:spPr>
          <a:xfrm>
            <a:off x="7332616" y="1893391"/>
            <a:ext cx="4135301" cy="551544"/>
          </a:xfrm>
          <a:prstGeom prst="rect">
            <a:avLst/>
          </a:prstGeom>
          <a:noFill/>
          <a:ln>
            <a:noFill/>
          </a:ln>
        </p:spPr>
        <p:txBody>
          <a:bodyPr vert="horz" wrap="square" lIns="0" tIns="0" rIns="0" bIns="0" rtlCol="0" anchor="b"/>
          <a:lstStyle/>
          <a:p>
            <a:pPr algn="l">
              <a:lnSpc>
                <a:spcPct val="110000"/>
              </a:lnSpc>
            </a:pPr>
            <a:r>
              <a:rPr kumimoji="1" lang="en-US" altLang="zh-CN" sz="1800">
                <a:ln w="12700">
                  <a:noFill/>
                </a:ln>
                <a:solidFill>
                  <a:srgbClr val="000000">
                    <a:alpha val="100000"/>
                  </a:srgbClr>
                </a:solidFill>
                <a:latin typeface="Source Han Sans"/>
                <a:ea typeface="Source Han Sans"/>
                <a:cs typeface="Source Han Sans"/>
              </a:rPr>
              <a:t>02</a:t>
            </a:r>
            <a:endParaRPr kumimoji="1" lang="zh-CN" altLang="en-US"/>
          </a:p>
        </p:txBody>
      </p:sp>
      <p:sp>
        <p:nvSpPr>
          <p:cNvPr id="7" name="标题 1"/>
          <p:cNvSpPr txBox="1"/>
          <p:nvPr/>
        </p:nvSpPr>
        <p:spPr>
          <a:xfrm rot="2700000">
            <a:off x="6964364" y="2460044"/>
            <a:ext cx="206354" cy="206354"/>
          </a:xfrm>
          <a:prstGeom prst="round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711379" y="3387630"/>
            <a:ext cx="4043499" cy="1680756"/>
          </a:xfrm>
          <a:prstGeom prst="rect">
            <a:avLst/>
          </a:prstGeom>
          <a:noFill/>
          <a:ln>
            <a:noFill/>
          </a:ln>
        </p:spPr>
        <p:txBody>
          <a:bodyPr vert="horz" wrap="square" lIns="0" tIns="0" rIns="0" bIns="0" rtlCol="0" anchor="t"/>
          <a:lstStyle/>
          <a:p>
            <a:pPr algn="r">
              <a:lnSpc>
                <a:spcPct val="140000"/>
              </a:lnSpc>
            </a:pPr>
            <a:r>
              <a:rPr kumimoji="1" lang="en-US" altLang="zh-CN" sz="1400">
                <a:ln w="12700">
                  <a:noFill/>
                </a:ln>
                <a:solidFill>
                  <a:srgbClr val="000000">
                    <a:alpha val="100000"/>
                  </a:srgbClr>
                </a:solidFill>
                <a:latin typeface="Source Han Sans"/>
                <a:ea typeface="Source Han Sans"/>
                <a:cs typeface="Source Han Sans"/>
              </a:rPr>
              <a:t>可视化设计：设计直观的可视化界面，展示预测结果，帮助用户理解预测趋势。</a:t>
            </a:r>
            <a:endParaRPr kumimoji="1" lang="zh-CN" altLang="en-US"/>
          </a:p>
        </p:txBody>
      </p:sp>
      <p:sp>
        <p:nvSpPr>
          <p:cNvPr id="9" name="标题 1"/>
          <p:cNvSpPr txBox="1"/>
          <p:nvPr/>
        </p:nvSpPr>
        <p:spPr>
          <a:xfrm>
            <a:off x="711380" y="2729410"/>
            <a:ext cx="4043499" cy="551544"/>
          </a:xfrm>
          <a:prstGeom prst="rect">
            <a:avLst/>
          </a:prstGeom>
          <a:noFill/>
          <a:ln>
            <a:noFill/>
          </a:ln>
        </p:spPr>
        <p:txBody>
          <a:bodyPr vert="horz" wrap="square" lIns="0" tIns="0" rIns="0" bIns="0" rtlCol="0" anchor="b"/>
          <a:lstStyle/>
          <a:p>
            <a:pPr algn="r">
              <a:lnSpc>
                <a:spcPct val="110000"/>
              </a:lnSpc>
            </a:pPr>
            <a:r>
              <a:rPr kumimoji="1" lang="en-US" altLang="zh-CN" sz="1800">
                <a:ln w="12700">
                  <a:noFill/>
                </a:ln>
                <a:solidFill>
                  <a:srgbClr val="000000">
                    <a:alpha val="100000"/>
                  </a:srgbClr>
                </a:solidFill>
                <a:latin typeface="Source Han Sans"/>
                <a:ea typeface="Source Han Sans"/>
                <a:cs typeface="Source Han Sans"/>
              </a:rPr>
              <a:t>01</a:t>
            </a:r>
            <a:endParaRPr kumimoji="1" lang="zh-CN" altLang="en-US"/>
          </a:p>
        </p:txBody>
      </p:sp>
      <p:sp>
        <p:nvSpPr>
          <p:cNvPr id="10" name="标题 1"/>
          <p:cNvSpPr txBox="1"/>
          <p:nvPr/>
        </p:nvSpPr>
        <p:spPr>
          <a:xfrm rot="2700000">
            <a:off x="4900432" y="3217690"/>
            <a:ext cx="206354" cy="206354"/>
          </a:xfrm>
          <a:prstGeom prst="round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5431415" y="3180012"/>
            <a:ext cx="291103" cy="281711"/>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2" name="标题 1"/>
          <p:cNvSpPr txBox="1"/>
          <p:nvPr/>
        </p:nvSpPr>
        <p:spPr>
          <a:xfrm>
            <a:off x="6371942" y="2431262"/>
            <a:ext cx="291103" cy="263918"/>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预测结果的可视化展示</a:t>
            </a:r>
            <a:endParaRPr kumimoji="1" lang="zh-CN" altLang="en-US"/>
          </a:p>
        </p:txBody>
      </p:sp>
      <p:sp>
        <p:nvSpPr>
          <p:cNvPr id="14"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1"/>
            <a:ext cx="12192000" cy="6857999"/>
          </a:xfrm>
          <a:prstGeom prst="rect">
            <a:avLst/>
          </a:prstGeom>
          <a:noFill/>
          <a:ln>
            <a:noFill/>
          </a:ln>
        </p:spPr>
      </p:pic>
      <p:sp>
        <p:nvSpPr>
          <p:cNvPr id="3" name="标题 1"/>
          <p:cNvSpPr txBox="1"/>
          <p:nvPr/>
        </p:nvSpPr>
        <p:spPr>
          <a:xfrm>
            <a:off x="7723279" y="5754388"/>
            <a:ext cx="3878645" cy="481173"/>
          </a:xfrm>
          <a:prstGeom prst="roundRect">
            <a:avLst>
              <a:gd name="adj" fmla="val 5000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a:off x="0" y="1068496"/>
            <a:ext cx="12192000" cy="4376057"/>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flipH="1">
            <a:off x="1907926" y="0"/>
            <a:ext cx="2380343" cy="5444552"/>
          </a:xfrm>
          <a:prstGeom prst="parallelogram">
            <a:avLst>
              <a:gd name="adj" fmla="val 32413"/>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flipH="1">
            <a:off x="2198145" y="0"/>
            <a:ext cx="2380343" cy="4376057"/>
          </a:xfrm>
          <a:prstGeom prst="parallelogram">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H="1">
            <a:off x="225037" y="2512052"/>
            <a:ext cx="2380343" cy="4376057"/>
          </a:xfrm>
          <a:prstGeom prst="parallelogram">
            <a:avLst>
              <a:gd name="adj" fmla="val 30488"/>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flipH="1">
            <a:off x="0" y="1068495"/>
            <a:ext cx="4780986" cy="3728010"/>
          </a:xfrm>
          <a:prstGeom prst="parallelogram">
            <a:avLst>
              <a:gd name="adj" fmla="val 16788"/>
            </a:avLst>
          </a:prstGeom>
          <a:solidFill>
            <a:schemeClr val="bg1"/>
          </a:solidFill>
          <a:ln w="19050" cap="sq">
            <a:solidFill>
              <a:schemeClr val="accent1">
                <a:alpha val="100000"/>
              </a:schemeClr>
            </a:solidFill>
            <a:prstDash val="dash"/>
            <a:miter/>
          </a:ln>
        </p:spPr>
        <p:txBody>
          <a:bodyPr vert="horz" wrap="square" lIns="91440" tIns="45720" rIns="91440" bIns="45720" rtlCol="0" anchor="ctr"/>
          <a:lstStyle/>
          <a:p>
            <a:pPr algn="ctr">
              <a:lnSpc>
                <a:spcPct val="110000"/>
              </a:lnSpc>
            </a:pPr>
            <a:endParaRPr kumimoji="1" lang="zh-CN" altLang="en-US"/>
          </a:p>
        </p:txBody>
      </p:sp>
      <p:pic>
        <p:nvPicPr>
          <p:cNvPr id="10" name="图片 9"/>
          <p:cNvPicPr>
            <a:picLocks noChangeAspect="1"/>
          </p:cNvPicPr>
          <p:nvPr/>
        </p:nvPicPr>
        <p:blipFill>
          <a:blip r:embed="rId3">
            <a:alphaModFix/>
          </a:blip>
          <a:srcRect l="6936" r="6936"/>
          <a:stretch>
            <a:fillRect/>
          </a:stretch>
        </p:blipFill>
        <p:spPr>
          <a:xfrm flipH="1">
            <a:off x="290221" y="1282187"/>
            <a:ext cx="4253876" cy="3296006"/>
          </a:xfrm>
          <a:prstGeom prst="parallelogram">
            <a:avLst>
              <a:gd name="adj" fmla="val 16433"/>
            </a:avLst>
          </a:prstGeom>
          <a:noFill/>
          <a:ln>
            <a:noFill/>
          </a:ln>
        </p:spPr>
      </p:pic>
      <p:sp>
        <p:nvSpPr>
          <p:cNvPr id="11" name="标题 1"/>
          <p:cNvSpPr txBox="1"/>
          <p:nvPr/>
        </p:nvSpPr>
        <p:spPr>
          <a:xfrm>
            <a:off x="6991555" y="1080806"/>
            <a:ext cx="3344431" cy="1567144"/>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PART</a:t>
            </a:r>
            <a:endParaRPr kumimoji="1" lang="zh-CN" altLang="en-US"/>
          </a:p>
        </p:txBody>
      </p:sp>
      <p:sp>
        <p:nvSpPr>
          <p:cNvPr id="12" name="标题 1"/>
          <p:cNvSpPr txBox="1"/>
          <p:nvPr/>
        </p:nvSpPr>
        <p:spPr>
          <a:xfrm>
            <a:off x="5353050" y="3021303"/>
            <a:ext cx="6302330" cy="2009045"/>
          </a:xfrm>
          <a:prstGeom prst="rect">
            <a:avLst/>
          </a:prstGeom>
          <a:noFill/>
          <a:ln>
            <a:noFill/>
          </a:ln>
        </p:spPr>
        <p:txBody>
          <a:bodyPr vert="horz" wrap="square" lIns="0" tIns="0" rIns="0" bIns="0" rtlCol="0" anchor="ctr"/>
          <a:lstStyle/>
          <a:p>
            <a:pPr algn="r">
              <a:lnSpc>
                <a:spcPct val="130000"/>
              </a:lnSpc>
            </a:pPr>
            <a:r>
              <a:rPr kumimoji="1" lang="en-US" altLang="zh-CN" sz="4500">
                <a:ln w="12700">
                  <a:noFill/>
                </a:ln>
                <a:solidFill>
                  <a:srgbClr val="FFFFFF">
                    <a:alpha val="100000"/>
                  </a:srgbClr>
                </a:solidFill>
                <a:latin typeface="OPPOSans H"/>
                <a:ea typeface="OPPOSans H"/>
                <a:cs typeface="OPPOSans H"/>
              </a:rPr>
              <a:t>可视化展示模块</a:t>
            </a:r>
            <a:endParaRPr kumimoji="1" lang="zh-CN" altLang="en-US"/>
          </a:p>
        </p:txBody>
      </p:sp>
      <p:sp>
        <p:nvSpPr>
          <p:cNvPr id="13" name="标题 1"/>
          <p:cNvSpPr txBox="1"/>
          <p:nvPr/>
        </p:nvSpPr>
        <p:spPr>
          <a:xfrm flipH="1">
            <a:off x="4915055" y="2705821"/>
            <a:ext cx="6740325" cy="154119"/>
          </a:xfrm>
          <a:prstGeom prst="roundRect">
            <a:avLst>
              <a:gd name="adj" fmla="val 50000"/>
            </a:avLst>
          </a:prstGeom>
          <a:gradFill>
            <a:gsLst>
              <a:gs pos="0">
                <a:schemeClr val="accent2"/>
              </a:gs>
              <a:gs pos="100000">
                <a:schemeClr val="bg1">
                  <a:alpha val="0"/>
                </a:schemeClr>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7776735" y="5703588"/>
            <a:ext cx="3878645" cy="481173"/>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0257312" y="-537029"/>
            <a:ext cx="1490890" cy="3184979"/>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05</a:t>
            </a:r>
            <a:endParaRPr kumimoji="1" lang="zh-CN" altLang="en-US"/>
          </a:p>
        </p:txBody>
      </p:sp>
      <p:sp>
        <p:nvSpPr>
          <p:cNvPr id="16" name="标题 1"/>
          <p:cNvSpPr txBox="1"/>
          <p:nvPr/>
        </p:nvSpPr>
        <p:spPr>
          <a:xfrm>
            <a:off x="7919762" y="5744119"/>
            <a:ext cx="3668438" cy="40011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8278898" y="2897640"/>
            <a:ext cx="3240000" cy="910858"/>
          </a:xfrm>
          <a:prstGeom prst="rect">
            <a:avLst/>
          </a:prstGeom>
          <a:noFill/>
          <a:ln>
            <a:noFill/>
          </a:ln>
        </p:spPr>
        <p:txBody>
          <a:bodyPr vert="horz" wrap="square" lIns="0" tIns="0" rIns="0" bIns="0" rtlCol="0" anchor="t"/>
          <a:lstStyle/>
          <a:p>
            <a:pPr algn="l">
              <a:lnSpc>
                <a:spcPct val="130000"/>
              </a:lnSpc>
            </a:pPr>
            <a:r>
              <a:rPr kumimoji="1" lang="en-US" altLang="zh-CN" sz="2400">
                <a:ln w="12700">
                  <a:noFill/>
                </a:ln>
                <a:solidFill>
                  <a:srgbClr val="ED7D31">
                    <a:alpha val="100000"/>
                  </a:srgbClr>
                </a:solidFill>
                <a:latin typeface="OPPOSans H"/>
                <a:ea typeface="OPPOSans H"/>
                <a:cs typeface="OPPOSans H"/>
              </a:rPr>
              <a:t>数据分析模块</a:t>
            </a:r>
            <a:endParaRPr kumimoji="1" lang="zh-CN" altLang="en-US"/>
          </a:p>
        </p:txBody>
      </p:sp>
      <p:sp>
        <p:nvSpPr>
          <p:cNvPr id="4" name="标题 1"/>
          <p:cNvSpPr txBox="1"/>
          <p:nvPr/>
        </p:nvSpPr>
        <p:spPr>
          <a:xfrm>
            <a:off x="8278898" y="2265944"/>
            <a:ext cx="3240000" cy="588394"/>
          </a:xfrm>
          <a:prstGeom prst="rect">
            <a:avLst/>
          </a:prstGeom>
          <a:noFill/>
          <a:ln>
            <a:noFill/>
          </a:ln>
        </p:spPr>
        <p:txBody>
          <a:bodyPr vert="horz" wrap="square" lIns="0" tIns="0" rIns="0" bIns="0" rtlCol="0" anchor="t"/>
          <a:lstStyle/>
          <a:p>
            <a:pPr algn="l">
              <a:lnSpc>
                <a:spcPct val="100000"/>
              </a:lnSpc>
            </a:pPr>
            <a:r>
              <a:rPr kumimoji="1" lang="en-US" altLang="zh-CN" sz="4000">
                <a:ln w="12700">
                  <a:noFill/>
                </a:ln>
                <a:solidFill>
                  <a:srgbClr val="404040">
                    <a:alpha val="100000"/>
                  </a:srgbClr>
                </a:solidFill>
                <a:latin typeface="OPPOSans H"/>
                <a:ea typeface="OPPOSans H"/>
                <a:cs typeface="OPPOSans H"/>
              </a:rPr>
              <a:t>03.</a:t>
            </a:r>
            <a:endParaRPr kumimoji="1" lang="zh-CN" altLang="en-US"/>
          </a:p>
        </p:txBody>
      </p:sp>
      <p:sp>
        <p:nvSpPr>
          <p:cNvPr id="5" name="标题 1"/>
          <p:cNvSpPr txBox="1"/>
          <p:nvPr/>
        </p:nvSpPr>
        <p:spPr>
          <a:xfrm>
            <a:off x="8278898" y="3851800"/>
            <a:ext cx="3240000" cy="72000"/>
          </a:xfrm>
          <a:prstGeom prst="rect">
            <a:avLst/>
          </a:prstGeom>
          <a:solidFill>
            <a:schemeClr val="accent1"/>
          </a:solidFill>
          <a:ln w="12700" cap="rnd">
            <a:noFill/>
            <a:round/>
            <a:headEnd/>
            <a:tailEnd/>
          </a:ln>
          <a:effectLst>
            <a:outerShdw blurRad="254000" dist="127000" dir="5400000" algn="ctr"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660399" y="2897640"/>
            <a:ext cx="3240000" cy="910858"/>
          </a:xfrm>
          <a:prstGeom prst="rect">
            <a:avLst/>
          </a:prstGeom>
          <a:noFill/>
          <a:ln>
            <a:noFill/>
          </a:ln>
        </p:spPr>
        <p:txBody>
          <a:bodyPr vert="horz" wrap="square" lIns="0" tIns="0" rIns="0" bIns="0" rtlCol="0" anchor="t"/>
          <a:lstStyle/>
          <a:p>
            <a:pPr algn="l">
              <a:lnSpc>
                <a:spcPct val="130000"/>
              </a:lnSpc>
            </a:pPr>
            <a:r>
              <a:rPr kumimoji="1" lang="en-US" altLang="zh-CN" sz="2400">
                <a:ln w="12700">
                  <a:noFill/>
                </a:ln>
                <a:solidFill>
                  <a:srgbClr val="ED7D31">
                    <a:alpha val="100000"/>
                  </a:srgbClr>
                </a:solidFill>
                <a:latin typeface="OPPOSans H"/>
                <a:ea typeface="OPPOSans H"/>
                <a:cs typeface="OPPOSans H"/>
              </a:rPr>
              <a:t>项目概述与目标</a:t>
            </a:r>
            <a:endParaRPr kumimoji="1" lang="zh-CN" altLang="en-US"/>
          </a:p>
        </p:txBody>
      </p:sp>
      <p:sp>
        <p:nvSpPr>
          <p:cNvPr id="7" name="标题 1"/>
          <p:cNvSpPr txBox="1"/>
          <p:nvPr/>
        </p:nvSpPr>
        <p:spPr>
          <a:xfrm>
            <a:off x="660399" y="2265944"/>
            <a:ext cx="3240000" cy="588394"/>
          </a:xfrm>
          <a:prstGeom prst="rect">
            <a:avLst/>
          </a:prstGeom>
          <a:noFill/>
          <a:ln>
            <a:noFill/>
          </a:ln>
        </p:spPr>
        <p:txBody>
          <a:bodyPr vert="horz" wrap="square" lIns="0" tIns="0" rIns="0" bIns="0" rtlCol="0" anchor="t"/>
          <a:lstStyle/>
          <a:p>
            <a:pPr algn="l">
              <a:lnSpc>
                <a:spcPct val="100000"/>
              </a:lnSpc>
            </a:pPr>
            <a:r>
              <a:rPr kumimoji="1" lang="en-US" altLang="zh-CN" sz="4000">
                <a:ln w="12700">
                  <a:noFill/>
                </a:ln>
                <a:solidFill>
                  <a:srgbClr val="404040">
                    <a:alpha val="100000"/>
                  </a:srgbClr>
                </a:solidFill>
                <a:latin typeface="OPPOSans H"/>
                <a:ea typeface="OPPOSans H"/>
                <a:cs typeface="OPPOSans H"/>
              </a:rPr>
              <a:t>01.</a:t>
            </a:r>
            <a:endParaRPr kumimoji="1" lang="zh-CN" altLang="en-US"/>
          </a:p>
        </p:txBody>
      </p:sp>
      <p:sp>
        <p:nvSpPr>
          <p:cNvPr id="8" name="标题 1"/>
          <p:cNvSpPr txBox="1"/>
          <p:nvPr/>
        </p:nvSpPr>
        <p:spPr>
          <a:xfrm>
            <a:off x="660399" y="3851800"/>
            <a:ext cx="3240000" cy="72000"/>
          </a:xfrm>
          <a:prstGeom prst="rect">
            <a:avLst/>
          </a:prstGeom>
          <a:solidFill>
            <a:schemeClr val="accent1"/>
          </a:solidFill>
          <a:ln w="12700" cap="rnd">
            <a:noFill/>
            <a:round/>
            <a:headEnd/>
            <a:tailEnd/>
          </a:ln>
          <a:effectLst>
            <a:outerShdw blurRad="254000" dist="127000" dir="5400000" algn="ctr"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4469650" y="2897640"/>
            <a:ext cx="3240000" cy="910858"/>
          </a:xfrm>
          <a:prstGeom prst="rect">
            <a:avLst/>
          </a:prstGeom>
          <a:noFill/>
          <a:ln>
            <a:noFill/>
          </a:ln>
        </p:spPr>
        <p:txBody>
          <a:bodyPr vert="horz" wrap="square" lIns="0" tIns="0" rIns="0" bIns="0" rtlCol="0" anchor="t"/>
          <a:lstStyle/>
          <a:p>
            <a:pPr algn="l">
              <a:lnSpc>
                <a:spcPct val="130000"/>
              </a:lnSpc>
            </a:pPr>
            <a:r>
              <a:rPr kumimoji="1" lang="en-US" altLang="zh-CN" sz="2400">
                <a:ln w="12700">
                  <a:noFill/>
                </a:ln>
                <a:solidFill>
                  <a:srgbClr val="ED7D31">
                    <a:alpha val="100000"/>
                  </a:srgbClr>
                </a:solidFill>
                <a:latin typeface="OPPOSans H"/>
                <a:ea typeface="OPPOSans H"/>
                <a:cs typeface="OPPOSans H"/>
              </a:rPr>
              <a:t>数据收集模块</a:t>
            </a:r>
            <a:endParaRPr kumimoji="1" lang="zh-CN" altLang="en-US"/>
          </a:p>
        </p:txBody>
      </p:sp>
      <p:sp>
        <p:nvSpPr>
          <p:cNvPr id="10" name="标题 1"/>
          <p:cNvSpPr txBox="1"/>
          <p:nvPr/>
        </p:nvSpPr>
        <p:spPr>
          <a:xfrm>
            <a:off x="4469650" y="2265944"/>
            <a:ext cx="3240000" cy="588394"/>
          </a:xfrm>
          <a:prstGeom prst="rect">
            <a:avLst/>
          </a:prstGeom>
          <a:noFill/>
          <a:ln>
            <a:noFill/>
          </a:ln>
        </p:spPr>
        <p:txBody>
          <a:bodyPr vert="horz" wrap="square" lIns="0" tIns="0" rIns="0" bIns="0" rtlCol="0" anchor="t"/>
          <a:lstStyle/>
          <a:p>
            <a:pPr algn="l">
              <a:lnSpc>
                <a:spcPct val="100000"/>
              </a:lnSpc>
            </a:pPr>
            <a:r>
              <a:rPr kumimoji="1" lang="en-US" altLang="zh-CN" sz="4000">
                <a:ln w="12700">
                  <a:noFill/>
                </a:ln>
                <a:solidFill>
                  <a:srgbClr val="404040">
                    <a:alpha val="100000"/>
                  </a:srgbClr>
                </a:solidFill>
                <a:latin typeface="OPPOSans H"/>
                <a:ea typeface="OPPOSans H"/>
                <a:cs typeface="OPPOSans H"/>
              </a:rPr>
              <a:t>02.</a:t>
            </a:r>
            <a:endParaRPr kumimoji="1" lang="zh-CN" altLang="en-US"/>
          </a:p>
        </p:txBody>
      </p:sp>
      <p:sp>
        <p:nvSpPr>
          <p:cNvPr id="11" name="标题 1"/>
          <p:cNvSpPr txBox="1"/>
          <p:nvPr/>
        </p:nvSpPr>
        <p:spPr>
          <a:xfrm>
            <a:off x="4469650" y="3851800"/>
            <a:ext cx="3240000" cy="72000"/>
          </a:xfrm>
          <a:prstGeom prst="rect">
            <a:avLst/>
          </a:prstGeom>
          <a:solidFill>
            <a:schemeClr val="accent1"/>
          </a:solidFill>
          <a:ln w="12700" cap="rnd">
            <a:noFill/>
            <a:round/>
            <a:headEnd/>
            <a:tailEnd/>
          </a:ln>
          <a:effectLst>
            <a:outerShdw blurRad="254000" dist="127000" dir="5400000" algn="ctr"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660400" y="806958"/>
            <a:ext cx="6433059" cy="830997"/>
          </a:xfrm>
          <a:prstGeom prst="rect">
            <a:avLst/>
          </a:prstGeom>
          <a:noFill/>
          <a:ln cap="sq">
            <a:noFill/>
          </a:ln>
        </p:spPr>
        <p:txBody>
          <a:bodyPr vert="horz" wrap="square" lIns="0" tIns="0" rIns="0" bIns="0" rtlCol="0" anchor="ctr"/>
          <a:lstStyle/>
          <a:p>
            <a:pPr algn="l">
              <a:lnSpc>
                <a:spcPct val="100000"/>
              </a:lnSpc>
            </a:pPr>
            <a:r>
              <a:rPr kumimoji="1" lang="en-US" altLang="zh-CN" sz="4800">
                <a:ln w="12700">
                  <a:noFill/>
                </a:ln>
                <a:solidFill>
                  <a:srgbClr val="ED7D31">
                    <a:alpha val="100000"/>
                  </a:srgbClr>
                </a:solidFill>
                <a:latin typeface="OPPOSans H"/>
                <a:ea typeface="OPPOSans H"/>
                <a:cs typeface="OPPOSans H"/>
              </a:rPr>
              <a:t>目录</a:t>
            </a:r>
            <a:r>
              <a:rPr kumimoji="1" lang="en-US" altLang="zh-CN" sz="5400">
                <a:ln w="12700">
                  <a:noFill/>
                </a:ln>
                <a:solidFill>
                  <a:srgbClr val="ED7D31">
                    <a:alpha val="100000"/>
                  </a:srgbClr>
                </a:solidFill>
                <a:latin typeface="OPPOSans H"/>
                <a:ea typeface="OPPOSans H"/>
                <a:cs typeface="OPPOSans H"/>
              </a:rPr>
              <a:t> - </a:t>
            </a:r>
            <a:r>
              <a:rPr kumimoji="1" lang="en-US" altLang="zh-CN" sz="4400">
                <a:ln w="12700">
                  <a:noFill/>
                </a:ln>
                <a:solidFill>
                  <a:srgbClr val="ED7D31">
                    <a:alpha val="100000"/>
                  </a:srgbClr>
                </a:solidFill>
                <a:latin typeface="OPPOSans H"/>
                <a:ea typeface="OPPOSans H"/>
                <a:cs typeface="OPPOSans H"/>
              </a:rPr>
              <a:t>CONTENTS</a:t>
            </a:r>
            <a:endParaRPr kumimoji="1" lang="zh-CN" altLang="en-US"/>
          </a:p>
        </p:txBody>
      </p:sp>
      <p:sp>
        <p:nvSpPr>
          <p:cNvPr id="13" name="标题 1"/>
          <p:cNvSpPr txBox="1"/>
          <p:nvPr/>
        </p:nvSpPr>
        <p:spPr>
          <a:xfrm>
            <a:off x="660399" y="5107940"/>
            <a:ext cx="3240000" cy="910858"/>
          </a:xfrm>
          <a:prstGeom prst="rect">
            <a:avLst/>
          </a:prstGeom>
          <a:noFill/>
          <a:ln>
            <a:noFill/>
          </a:ln>
        </p:spPr>
        <p:txBody>
          <a:bodyPr vert="horz" wrap="square" lIns="0" tIns="0" rIns="0" bIns="0" rtlCol="0" anchor="t"/>
          <a:lstStyle/>
          <a:p>
            <a:pPr algn="l">
              <a:lnSpc>
                <a:spcPct val="130000"/>
              </a:lnSpc>
            </a:pPr>
            <a:r>
              <a:rPr kumimoji="1" lang="en-US" altLang="zh-CN" sz="2400">
                <a:ln w="12700">
                  <a:noFill/>
                </a:ln>
                <a:solidFill>
                  <a:srgbClr val="ED7D31">
                    <a:alpha val="100000"/>
                  </a:srgbClr>
                </a:solidFill>
                <a:latin typeface="OPPOSans H"/>
                <a:ea typeface="OPPOSans H"/>
                <a:cs typeface="OPPOSans H"/>
              </a:rPr>
              <a:t>预测模块</a:t>
            </a:r>
            <a:endParaRPr kumimoji="1" lang="zh-CN" altLang="en-US"/>
          </a:p>
        </p:txBody>
      </p:sp>
      <p:sp>
        <p:nvSpPr>
          <p:cNvPr id="14" name="标题 1"/>
          <p:cNvSpPr txBox="1"/>
          <p:nvPr/>
        </p:nvSpPr>
        <p:spPr>
          <a:xfrm>
            <a:off x="660399" y="4476244"/>
            <a:ext cx="3240000" cy="588394"/>
          </a:xfrm>
          <a:prstGeom prst="rect">
            <a:avLst/>
          </a:prstGeom>
          <a:noFill/>
          <a:ln>
            <a:noFill/>
          </a:ln>
        </p:spPr>
        <p:txBody>
          <a:bodyPr vert="horz" wrap="square" lIns="0" tIns="0" rIns="0" bIns="0" rtlCol="0" anchor="t"/>
          <a:lstStyle/>
          <a:p>
            <a:pPr algn="l">
              <a:lnSpc>
                <a:spcPct val="100000"/>
              </a:lnSpc>
            </a:pPr>
            <a:r>
              <a:rPr kumimoji="1" lang="en-US" altLang="zh-CN" sz="4000">
                <a:ln w="12700">
                  <a:noFill/>
                </a:ln>
                <a:solidFill>
                  <a:srgbClr val="404040">
                    <a:alpha val="100000"/>
                  </a:srgbClr>
                </a:solidFill>
                <a:latin typeface="OPPOSans H"/>
                <a:ea typeface="OPPOSans H"/>
                <a:cs typeface="OPPOSans H"/>
              </a:rPr>
              <a:t>04.</a:t>
            </a:r>
            <a:endParaRPr kumimoji="1" lang="zh-CN" altLang="en-US"/>
          </a:p>
        </p:txBody>
      </p:sp>
      <p:sp>
        <p:nvSpPr>
          <p:cNvPr id="15" name="标题 1"/>
          <p:cNvSpPr txBox="1"/>
          <p:nvPr/>
        </p:nvSpPr>
        <p:spPr>
          <a:xfrm>
            <a:off x="660399" y="6062100"/>
            <a:ext cx="3240000" cy="72000"/>
          </a:xfrm>
          <a:prstGeom prst="rect">
            <a:avLst/>
          </a:prstGeom>
          <a:solidFill>
            <a:schemeClr val="accent1"/>
          </a:solidFill>
          <a:ln w="12700" cap="rnd">
            <a:noFill/>
            <a:round/>
            <a:headEnd/>
            <a:tailEnd/>
          </a:ln>
          <a:effectLst>
            <a:outerShdw blurRad="254000" dist="127000" dir="5400000" algn="ctr"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4469650" y="5107940"/>
            <a:ext cx="3240000" cy="910858"/>
          </a:xfrm>
          <a:prstGeom prst="rect">
            <a:avLst/>
          </a:prstGeom>
          <a:noFill/>
          <a:ln>
            <a:noFill/>
          </a:ln>
        </p:spPr>
        <p:txBody>
          <a:bodyPr vert="horz" wrap="square" lIns="0" tIns="0" rIns="0" bIns="0" rtlCol="0" anchor="t"/>
          <a:lstStyle/>
          <a:p>
            <a:pPr algn="l">
              <a:lnSpc>
                <a:spcPct val="130000"/>
              </a:lnSpc>
            </a:pPr>
            <a:r>
              <a:rPr kumimoji="1" lang="en-US" altLang="zh-CN" sz="2400">
                <a:ln w="12700">
                  <a:noFill/>
                </a:ln>
                <a:solidFill>
                  <a:srgbClr val="ED7D31">
                    <a:alpha val="100000"/>
                  </a:srgbClr>
                </a:solidFill>
                <a:latin typeface="OPPOSans H"/>
                <a:ea typeface="OPPOSans H"/>
                <a:cs typeface="OPPOSans H"/>
              </a:rPr>
              <a:t>可视化展示模块</a:t>
            </a:r>
            <a:endParaRPr kumimoji="1" lang="zh-CN" altLang="en-US"/>
          </a:p>
        </p:txBody>
      </p:sp>
      <p:sp>
        <p:nvSpPr>
          <p:cNvPr id="17" name="标题 1"/>
          <p:cNvSpPr txBox="1"/>
          <p:nvPr/>
        </p:nvSpPr>
        <p:spPr>
          <a:xfrm>
            <a:off x="4469650" y="4476244"/>
            <a:ext cx="3240000" cy="588394"/>
          </a:xfrm>
          <a:prstGeom prst="rect">
            <a:avLst/>
          </a:prstGeom>
          <a:noFill/>
          <a:ln>
            <a:noFill/>
          </a:ln>
        </p:spPr>
        <p:txBody>
          <a:bodyPr vert="horz" wrap="square" lIns="0" tIns="0" rIns="0" bIns="0" rtlCol="0" anchor="t"/>
          <a:lstStyle/>
          <a:p>
            <a:pPr algn="l">
              <a:lnSpc>
                <a:spcPct val="100000"/>
              </a:lnSpc>
            </a:pPr>
            <a:r>
              <a:rPr kumimoji="1" lang="en-US" altLang="zh-CN" sz="4000">
                <a:ln w="12700">
                  <a:noFill/>
                </a:ln>
                <a:solidFill>
                  <a:srgbClr val="404040">
                    <a:alpha val="100000"/>
                  </a:srgbClr>
                </a:solidFill>
                <a:latin typeface="OPPOSans H"/>
                <a:ea typeface="OPPOSans H"/>
                <a:cs typeface="OPPOSans H"/>
              </a:rPr>
              <a:t>05.</a:t>
            </a:r>
            <a:endParaRPr kumimoji="1" lang="zh-CN" altLang="en-US"/>
          </a:p>
        </p:txBody>
      </p:sp>
      <p:sp>
        <p:nvSpPr>
          <p:cNvPr id="18" name="标题 1"/>
          <p:cNvSpPr txBox="1"/>
          <p:nvPr/>
        </p:nvSpPr>
        <p:spPr>
          <a:xfrm>
            <a:off x="4469650" y="6062100"/>
            <a:ext cx="3240000" cy="72000"/>
          </a:xfrm>
          <a:prstGeom prst="rect">
            <a:avLst/>
          </a:prstGeom>
          <a:solidFill>
            <a:schemeClr val="accent1"/>
          </a:solidFill>
          <a:ln w="12700" cap="rnd">
            <a:noFill/>
            <a:round/>
            <a:headEnd/>
            <a:tailEnd/>
          </a:ln>
          <a:effectLst>
            <a:outerShdw blurRad="254000" dist="127000" dir="5400000" algn="ctr"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9" name="标题 1"/>
          <p:cNvSpPr txBox="1"/>
          <p:nvPr/>
        </p:nvSpPr>
        <p:spPr>
          <a:xfrm>
            <a:off x="8278900" y="5107940"/>
            <a:ext cx="3240000" cy="910858"/>
          </a:xfrm>
          <a:prstGeom prst="rect">
            <a:avLst/>
          </a:prstGeom>
          <a:noFill/>
          <a:ln>
            <a:noFill/>
          </a:ln>
        </p:spPr>
        <p:txBody>
          <a:bodyPr vert="horz" wrap="square" lIns="0" tIns="0" rIns="0" bIns="0" rtlCol="0" anchor="t"/>
          <a:lstStyle/>
          <a:p>
            <a:pPr algn="l">
              <a:lnSpc>
                <a:spcPct val="130000"/>
              </a:lnSpc>
            </a:pPr>
            <a:r>
              <a:rPr kumimoji="1" lang="en-US" altLang="zh-CN" sz="2400">
                <a:ln w="12700">
                  <a:noFill/>
                </a:ln>
                <a:solidFill>
                  <a:srgbClr val="ED7D31">
                    <a:alpha val="100000"/>
                  </a:srgbClr>
                </a:solidFill>
                <a:latin typeface="OPPOSans H"/>
                <a:ea typeface="OPPOSans H"/>
                <a:cs typeface="OPPOSans H"/>
              </a:rPr>
              <a:t>用户交互模块</a:t>
            </a:r>
            <a:endParaRPr kumimoji="1" lang="zh-CN" altLang="en-US"/>
          </a:p>
        </p:txBody>
      </p:sp>
      <p:sp>
        <p:nvSpPr>
          <p:cNvPr id="20" name="标题 1"/>
          <p:cNvSpPr txBox="1"/>
          <p:nvPr/>
        </p:nvSpPr>
        <p:spPr>
          <a:xfrm>
            <a:off x="8278900" y="4476244"/>
            <a:ext cx="3240000" cy="588394"/>
          </a:xfrm>
          <a:prstGeom prst="rect">
            <a:avLst/>
          </a:prstGeom>
          <a:noFill/>
          <a:ln>
            <a:noFill/>
          </a:ln>
        </p:spPr>
        <p:txBody>
          <a:bodyPr vert="horz" wrap="square" lIns="0" tIns="0" rIns="0" bIns="0" rtlCol="0" anchor="t"/>
          <a:lstStyle/>
          <a:p>
            <a:pPr algn="l">
              <a:lnSpc>
                <a:spcPct val="100000"/>
              </a:lnSpc>
            </a:pPr>
            <a:r>
              <a:rPr kumimoji="1" lang="en-US" altLang="zh-CN" sz="4000">
                <a:ln w="12700">
                  <a:noFill/>
                </a:ln>
                <a:solidFill>
                  <a:srgbClr val="404040">
                    <a:alpha val="100000"/>
                  </a:srgbClr>
                </a:solidFill>
                <a:latin typeface="OPPOSans H"/>
                <a:ea typeface="OPPOSans H"/>
                <a:cs typeface="OPPOSans H"/>
              </a:rPr>
              <a:t>06.</a:t>
            </a:r>
            <a:endParaRPr kumimoji="1" lang="zh-CN" altLang="en-US"/>
          </a:p>
        </p:txBody>
      </p:sp>
      <p:sp>
        <p:nvSpPr>
          <p:cNvPr id="21" name="标题 1"/>
          <p:cNvSpPr txBox="1"/>
          <p:nvPr/>
        </p:nvSpPr>
        <p:spPr>
          <a:xfrm>
            <a:off x="8278900" y="6062100"/>
            <a:ext cx="3240000" cy="72000"/>
          </a:xfrm>
          <a:prstGeom prst="rect">
            <a:avLst/>
          </a:prstGeom>
          <a:solidFill>
            <a:schemeClr val="accent1"/>
          </a:solidFill>
          <a:ln w="12700" cap="rnd">
            <a:noFill/>
            <a:round/>
            <a:headEnd/>
            <a:tailEnd/>
          </a:ln>
          <a:effectLst>
            <a:outerShdw blurRad="254000" dist="127000" dir="5400000" algn="ctr" rotWithShape="0">
              <a:schemeClr val="accent1">
                <a:lumMod val="75000"/>
                <a:alpha val="20000"/>
              </a:schemeClr>
            </a:outerShdw>
          </a:effectLst>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6769099"/>
            <a:ext cx="12192000" cy="88901"/>
          </a:xfrm>
          <a:prstGeom prst="rect">
            <a:avLst/>
          </a:prstGeom>
          <a:solidFill>
            <a:schemeClr val="accent1"/>
          </a:solidFill>
          <a:ln w="12700" cap="sq">
            <a:noFill/>
            <a:miter/>
          </a:ln>
          <a:effectLst>
            <a:outerShdw blurRad="317500" algn="ctr" rotWithShape="0">
              <a:schemeClr val="accent1">
                <a:alpha val="2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4" name="标题 1"/>
          <p:cNvSpPr txBox="1"/>
          <p:nvPr/>
        </p:nvSpPr>
        <p:spPr>
          <a:xfrm>
            <a:off x="0" y="1328928"/>
            <a:ext cx="12192000" cy="2233584"/>
          </a:xfrm>
          <a:prstGeom prst="rect">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5" name="标题 1"/>
          <p:cNvSpPr txBox="1"/>
          <p:nvPr/>
        </p:nvSpPr>
        <p:spPr>
          <a:xfrm>
            <a:off x="582542" y="3000165"/>
            <a:ext cx="11014217" cy="3037739"/>
          </a:xfrm>
          <a:prstGeom prst="round2SameRect">
            <a:avLst>
              <a:gd name="adj1" fmla="val 0"/>
              <a:gd name="adj2" fmla="val 0"/>
            </a:avLst>
          </a:prstGeom>
          <a:solidFill>
            <a:schemeClr val="bg1"/>
          </a:solidFill>
          <a:ln w="3175" cap="sq">
            <a:gradFill>
              <a:gsLst>
                <a:gs pos="0">
                  <a:schemeClr val="accent1">
                    <a:alpha val="0"/>
                  </a:schemeClr>
                </a:gs>
                <a:gs pos="100000">
                  <a:schemeClr val="accent1">
                    <a:alpha val="45000"/>
                  </a:schemeClr>
                </a:gs>
              </a:gsLst>
              <a:lin ang="13500000" scaled="0"/>
            </a:gradFill>
            <a:miter/>
          </a:ln>
          <a:effectLst>
            <a:outerShdw blurRad="152400" dist="38100" dir="2700000" algn="tl" rotWithShape="0">
              <a:schemeClr val="accent1">
                <a:lumMod val="50000"/>
                <a:alpha val="19000"/>
              </a:schemeClr>
            </a:outerShdw>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968983" y="3247414"/>
            <a:ext cx="10241334" cy="276999"/>
          </a:xfrm>
          <a:prstGeom prst="rect">
            <a:avLst/>
          </a:prstGeom>
          <a:noFill/>
          <a:ln>
            <a:noFill/>
          </a:ln>
        </p:spPr>
        <p:txBody>
          <a:bodyPr vert="horz" wrap="square" lIns="0" tIns="0" rIns="0" bIns="0" rtlCol="0" anchor="t"/>
          <a:lstStyle/>
          <a:p>
            <a:pPr algn="ctr">
              <a:lnSpc>
                <a:spcPct val="100000"/>
              </a:lnSpc>
            </a:pPr>
            <a:r>
              <a:rPr kumimoji="1" lang="en-US" altLang="zh-CN" sz="1800">
                <a:ln w="12700">
                  <a:noFill/>
                </a:ln>
                <a:solidFill>
                  <a:srgbClr val="ED7D31">
                    <a:alpha val="100000"/>
                  </a:srgbClr>
                </a:solidFill>
                <a:latin typeface="OPPOSans B"/>
                <a:ea typeface="OPPOSans B"/>
                <a:cs typeface="OPPOSans B"/>
              </a:rPr>
              <a:t>02</a:t>
            </a:r>
            <a:endParaRPr kumimoji="1" lang="zh-CN" altLang="en-US"/>
          </a:p>
        </p:txBody>
      </p:sp>
      <p:sp>
        <p:nvSpPr>
          <p:cNvPr id="7" name="标题 1"/>
          <p:cNvSpPr txBox="1"/>
          <p:nvPr/>
        </p:nvSpPr>
        <p:spPr>
          <a:xfrm>
            <a:off x="968983" y="3854655"/>
            <a:ext cx="10241334" cy="2032045"/>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404040">
                    <a:alpha val="100000"/>
                  </a:srgbClr>
                </a:solidFill>
                <a:latin typeface="Source Han Sans"/>
                <a:ea typeface="Source Han Sans"/>
                <a:cs typeface="Source Han Sans"/>
              </a:rPr>
              <a:t>数据对比：提供不同项目间的数据对比功能，帮助用户发现项目间的差异和特点。</a:t>
            </a:r>
            <a:endParaRPr kumimoji="1" lang="zh-CN" altLang="en-US"/>
          </a:p>
        </p:txBody>
      </p:sp>
      <p:sp>
        <p:nvSpPr>
          <p:cNvPr id="8" name="标题 1"/>
          <p:cNvSpPr txBox="1"/>
          <p:nvPr/>
        </p:nvSpPr>
        <p:spPr>
          <a:xfrm>
            <a:off x="582542" y="5944254"/>
            <a:ext cx="11014217" cy="93650"/>
          </a:xfrm>
          <a:prstGeom prst="rect">
            <a:avLst/>
          </a:prstGeom>
          <a:gradFill>
            <a:gsLst>
              <a:gs pos="0">
                <a:schemeClr val="accent1"/>
              </a:gs>
              <a:gs pos="100000">
                <a:schemeClr val="accent1">
                  <a:lumMod val="75000"/>
                </a:schemeClr>
              </a:gs>
            </a:gsLst>
            <a:lin ang="13500000" scaled="0"/>
          </a:gradFill>
          <a:ln w="12700" cap="flat">
            <a:noFill/>
            <a:miter/>
          </a:ln>
          <a:effectLst>
            <a:outerShdw blurRad="254000" dist="63500" dir="2700000" algn="tl" rotWithShape="0">
              <a:srgbClr val="000000">
                <a:alpha val="10000"/>
              </a:srgbClr>
            </a:outerShdw>
          </a:effectLst>
        </p:spPr>
        <p:txBody>
          <a:bodyPr vert="horz" wrap="square" lIns="91440" tIns="45720" rIns="91440" bIns="45720" rtlCol="0" anchor="ctr"/>
          <a:lstStyle/>
          <a:p>
            <a:pPr algn="ctr">
              <a:lnSpc>
                <a:spcPct val="100000"/>
              </a:lnSpc>
            </a:pPr>
            <a:endParaRPr kumimoji="1" lang="zh-CN" altLang="en-US"/>
          </a:p>
        </p:txBody>
      </p:sp>
      <p:sp>
        <p:nvSpPr>
          <p:cNvPr id="9" name="标题 1"/>
          <p:cNvSpPr txBox="1"/>
          <p:nvPr/>
        </p:nvSpPr>
        <p:spPr>
          <a:xfrm flipV="1">
            <a:off x="5984673" y="3658552"/>
            <a:ext cx="209955" cy="113110"/>
          </a:xfrm>
          <a:prstGeom prst="triangle">
            <a:avLst/>
          </a:prstGeom>
          <a:gradFill>
            <a:gsLst>
              <a:gs pos="0">
                <a:schemeClr val="accent1"/>
              </a:gs>
              <a:gs pos="100000">
                <a:schemeClr val="accent1">
                  <a:lumMod val="75000"/>
                </a:schemeClr>
              </a:gs>
            </a:gsLst>
            <a:lin ang="13500000" scaled="0"/>
          </a:gradFill>
          <a:ln w="12700" cap="flat">
            <a:noFill/>
            <a:miter/>
          </a:ln>
          <a:effectLst>
            <a:outerShdw blurRad="254000" dist="63500" dir="2700000" algn="tl" rotWithShape="0">
              <a:srgbClr val="000000">
                <a:alpha val="10000"/>
              </a:srgbClr>
            </a:outerShdw>
          </a:effectLst>
        </p:spPr>
        <p:txBody>
          <a:bodyPr vert="horz" wrap="square" lIns="91440" tIns="45720" rIns="91440" bIns="45720" rtlCol="0" anchor="ctr"/>
          <a:lstStyle/>
          <a:p>
            <a:pPr algn="ctr">
              <a:lnSpc>
                <a:spcPct val="100000"/>
              </a:lnSpc>
            </a:pPr>
            <a:endParaRPr kumimoji="1" lang="zh-CN" altLang="en-US"/>
          </a:p>
        </p:txBody>
      </p:sp>
      <p:sp>
        <p:nvSpPr>
          <p:cNvPr id="10" name="标题 1"/>
          <p:cNvSpPr txBox="1"/>
          <p:nvPr/>
        </p:nvSpPr>
        <p:spPr>
          <a:xfrm>
            <a:off x="650170" y="1656451"/>
            <a:ext cx="10888484" cy="276999"/>
          </a:xfrm>
          <a:prstGeom prst="rect">
            <a:avLst/>
          </a:prstGeom>
          <a:noFill/>
          <a:ln>
            <a:noFill/>
          </a:ln>
        </p:spPr>
        <p:txBody>
          <a:bodyPr vert="horz" wrap="square" lIns="0" tIns="0" rIns="0" bIns="0" rtlCol="0" anchor="t"/>
          <a:lstStyle/>
          <a:p>
            <a:pPr algn="l">
              <a:lnSpc>
                <a:spcPct val="100000"/>
              </a:lnSpc>
            </a:pPr>
            <a:r>
              <a:rPr kumimoji="1" lang="en-US" altLang="zh-CN" sz="1800">
                <a:ln w="12700">
                  <a:noFill/>
                </a:ln>
                <a:solidFill>
                  <a:srgbClr val="FFFFFF">
                    <a:alpha val="100000"/>
                  </a:srgbClr>
                </a:solidFill>
                <a:latin typeface="OPPOSans B"/>
                <a:ea typeface="OPPOSans B"/>
                <a:cs typeface="OPPOSans B"/>
              </a:rPr>
              <a:t>01</a:t>
            </a:r>
            <a:endParaRPr kumimoji="1" lang="zh-CN" altLang="en-US"/>
          </a:p>
        </p:txBody>
      </p:sp>
      <p:sp>
        <p:nvSpPr>
          <p:cNvPr id="11" name="标题 1"/>
          <p:cNvSpPr txBox="1"/>
          <p:nvPr/>
        </p:nvSpPr>
        <p:spPr>
          <a:xfrm>
            <a:off x="653346" y="2030985"/>
            <a:ext cx="10885308" cy="904831"/>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FFFFFF">
                    <a:alpha val="100000"/>
                  </a:srgbClr>
                </a:solidFill>
                <a:latin typeface="Source Han Sans"/>
                <a:ea typeface="Source Han Sans"/>
                <a:cs typeface="Source Han Sans"/>
              </a:rPr>
              <a:t>指标变化展示：展示开源项目过去一段时间内的各项指标变化情况，如代码提交频率、issue解决速度等。</a:t>
            </a:r>
            <a:endParaRPr kumimoji="1" lang="zh-CN" altLang="en-US"/>
          </a:p>
        </p:txBody>
      </p:sp>
      <p:sp>
        <p:nvSpPr>
          <p:cNvPr id="12"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历史数据的可视化</a:t>
            </a:r>
            <a:endParaRPr kumimoji="1" lang="zh-CN" altLang="en-US"/>
          </a:p>
        </p:txBody>
      </p:sp>
      <p:sp>
        <p:nvSpPr>
          <p:cNvPr id="13"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649061" y="1688969"/>
            <a:ext cx="5242940" cy="3816482"/>
          </a:xfrm>
          <a:prstGeom prst="roundRect">
            <a:avLst>
              <a:gd name="adj" fmla="val 8986"/>
            </a:avLst>
          </a:prstGeom>
          <a:gradFill>
            <a:gsLst>
              <a:gs pos="0">
                <a:schemeClr val="accent1"/>
              </a:gs>
              <a:gs pos="49000">
                <a:schemeClr val="accent1">
                  <a:lumMod val="60000"/>
                  <a:lumOff val="40000"/>
                </a:schemeClr>
              </a:gs>
              <a:gs pos="100000">
                <a:schemeClr val="accent1">
                  <a:lumMod val="40000"/>
                  <a:lumOff val="6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987206" y="2948348"/>
            <a:ext cx="4566651" cy="2252302"/>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FFFFFF">
                    <a:alpha val="100000"/>
                  </a:srgbClr>
                </a:solidFill>
                <a:latin typeface="Source Han Sans"/>
                <a:ea typeface="Source Han Sans"/>
                <a:cs typeface="Source Han Sans"/>
              </a:rPr>
              <a:t>趋势预测图：展示未来一段时间内各项指标的变化趋势，使用户能够预见项目未来的发展。</a:t>
            </a:r>
            <a:endParaRPr kumimoji="1" lang="zh-CN" altLang="en-US"/>
          </a:p>
        </p:txBody>
      </p:sp>
      <p:sp>
        <p:nvSpPr>
          <p:cNvPr id="5" name="标题 1"/>
          <p:cNvSpPr txBox="1"/>
          <p:nvPr/>
        </p:nvSpPr>
        <p:spPr>
          <a:xfrm>
            <a:off x="3002234" y="2052176"/>
            <a:ext cx="536594" cy="505752"/>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a:off x="6295120" y="1688969"/>
            <a:ext cx="5242940" cy="3816482"/>
          </a:xfrm>
          <a:prstGeom prst="roundRect">
            <a:avLst>
              <a:gd name="adj" fmla="val 10990"/>
            </a:avLst>
          </a:prstGeom>
          <a:gradFill>
            <a:gsLst>
              <a:gs pos="0">
                <a:schemeClr val="accent1"/>
              </a:gs>
              <a:gs pos="49000">
                <a:schemeClr val="accent1">
                  <a:lumMod val="60000"/>
                  <a:lumOff val="40000"/>
                </a:schemeClr>
              </a:gs>
              <a:gs pos="100000">
                <a:schemeClr val="accent1">
                  <a:lumMod val="40000"/>
                  <a:lumOff val="60000"/>
                </a:schemeClr>
              </a:gs>
            </a:gsLst>
            <a:lin ang="5400000" scaled="0"/>
          </a:gra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6633265" y="2948348"/>
            <a:ext cx="4566651" cy="2252302"/>
          </a:xfrm>
          <a:prstGeom prst="rect">
            <a:avLst/>
          </a:prstGeom>
          <a:noFill/>
          <a:ln>
            <a:noFill/>
          </a:ln>
        </p:spPr>
        <p:txBody>
          <a:bodyPr vert="horz" wrap="square" lIns="91440" tIns="45720" rIns="91440" bIns="45720" rtlCol="0" anchor="t"/>
          <a:lstStyle/>
          <a:p>
            <a:pPr algn="ctr">
              <a:lnSpc>
                <a:spcPct val="150000"/>
              </a:lnSpc>
            </a:pPr>
            <a:r>
              <a:rPr kumimoji="1" lang="en-US" altLang="zh-CN" sz="1400">
                <a:ln w="12700">
                  <a:noFill/>
                </a:ln>
                <a:solidFill>
                  <a:srgbClr val="FFFFFF">
                    <a:alpha val="100000"/>
                  </a:srgbClr>
                </a:solidFill>
                <a:latin typeface="Source Han Sans"/>
                <a:ea typeface="Source Han Sans"/>
                <a:cs typeface="Source Han Sans"/>
              </a:rPr>
              <a:t>预警系统：设计预警系统，当预测结果显示项目可能出现问题时，及时提醒用户。</a:t>
            </a:r>
            <a:endParaRPr kumimoji="1" lang="zh-CN" altLang="en-US"/>
          </a:p>
        </p:txBody>
      </p:sp>
      <p:sp>
        <p:nvSpPr>
          <p:cNvPr id="8" name="标题 1"/>
          <p:cNvSpPr txBox="1"/>
          <p:nvPr/>
        </p:nvSpPr>
        <p:spPr>
          <a:xfrm>
            <a:off x="8637667" y="2044274"/>
            <a:ext cx="557846" cy="505752"/>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预测趋势的可视化</a:t>
            </a:r>
            <a:endParaRPr kumimoji="1" lang="zh-CN" altLang="en-US"/>
          </a:p>
        </p:txBody>
      </p:sp>
      <p:sp>
        <p:nvSpPr>
          <p:cNvPr id="10"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10800000">
            <a:off x="7973008" y="2012200"/>
            <a:ext cx="3545892" cy="3168000"/>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ahLst/>
            <a:cxn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noFill/>
          <a:ln w="9525" cap="flat">
            <a:solidFill>
              <a:schemeClr val="bg1">
                <a:lumMod val="85000"/>
              </a:schemeClr>
            </a:solidFill>
            <a:miter/>
          </a:ln>
          <a:effectLst/>
        </p:spPr>
        <p:txBody>
          <a:bodyPr vert="horz" wrap="square" lIns="91440" tIns="45720" rIns="91440" bIns="45720" rtlCol="0" anchor="ctr"/>
          <a:lstStyle/>
          <a:p>
            <a:pPr algn="l">
              <a:lnSpc>
                <a:spcPct val="110000"/>
              </a:lnSpc>
            </a:pPr>
            <a:endParaRPr kumimoji="1" lang="zh-CN" altLang="en-US"/>
          </a:p>
        </p:txBody>
      </p:sp>
      <p:sp>
        <p:nvSpPr>
          <p:cNvPr id="4" name="标题 1"/>
          <p:cNvSpPr txBox="1"/>
          <p:nvPr/>
        </p:nvSpPr>
        <p:spPr>
          <a:xfrm rot="10800000">
            <a:off x="660400" y="2012199"/>
            <a:ext cx="3545892" cy="3168000"/>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ahLst/>
            <a:cxn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noFill/>
          <a:ln w="9525" cap="flat">
            <a:solidFill>
              <a:schemeClr val="bg1">
                <a:lumMod val="85000"/>
              </a:schemeClr>
            </a:solidFill>
            <a:miter/>
          </a:ln>
          <a:effectLst/>
        </p:spPr>
        <p:txBody>
          <a:bodyPr vert="horz" wrap="square" lIns="91440" tIns="45720" rIns="91440" bIns="45720" rtlCol="0" anchor="ctr"/>
          <a:lstStyle/>
          <a:p>
            <a:pPr algn="l">
              <a:lnSpc>
                <a:spcPct val="110000"/>
              </a:lnSpc>
            </a:pPr>
            <a:endParaRPr kumimoji="1" lang="zh-CN" altLang="en-US"/>
          </a:p>
        </p:txBody>
      </p:sp>
      <p:sp>
        <p:nvSpPr>
          <p:cNvPr id="5" name="标题 1"/>
          <p:cNvSpPr txBox="1"/>
          <p:nvPr/>
        </p:nvSpPr>
        <p:spPr>
          <a:xfrm rot="10800000">
            <a:off x="781283" y="2120199"/>
            <a:ext cx="3304126" cy="2952000"/>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ahLst/>
            <a:cxn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solidFill>
            <a:schemeClr val="bg1">
              <a:lumMod val="95000"/>
            </a:schemeClr>
          </a:solidFill>
          <a:ln w="38100" cap="flat">
            <a:noFill/>
            <a:miter/>
          </a:ln>
          <a:effectLst/>
        </p:spPr>
        <p:txBody>
          <a:bodyPr vert="horz" wrap="square" lIns="91440" tIns="45720" rIns="91440" bIns="45720" rtlCol="0" anchor="ctr"/>
          <a:lstStyle/>
          <a:p>
            <a:pPr algn="l">
              <a:lnSpc>
                <a:spcPct val="110000"/>
              </a:lnSpc>
            </a:pPr>
            <a:endParaRPr kumimoji="1" lang="zh-CN" altLang="en-US"/>
          </a:p>
        </p:txBody>
      </p:sp>
      <p:sp>
        <p:nvSpPr>
          <p:cNvPr id="6" name="标题 1"/>
          <p:cNvSpPr txBox="1"/>
          <p:nvPr/>
        </p:nvSpPr>
        <p:spPr>
          <a:xfrm rot="10800000">
            <a:off x="8093891" y="2120199"/>
            <a:ext cx="3304126" cy="2952000"/>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ahLst/>
            <a:cxn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solidFill>
            <a:schemeClr val="bg1">
              <a:lumMod val="95000"/>
            </a:schemeClr>
          </a:solidFill>
          <a:ln w="38100" cap="flat">
            <a:noFill/>
            <a:miter/>
          </a:ln>
          <a:effectLst/>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1353345" y="2696198"/>
            <a:ext cx="2160000" cy="1800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用户交互设计：提供用户友好的交互界面，允许用户选择感兴趣的项目，查看历史数据和预测结果。</a:t>
            </a:r>
            <a:endParaRPr kumimoji="1" lang="zh-CN" altLang="en-US"/>
          </a:p>
        </p:txBody>
      </p:sp>
      <p:sp>
        <p:nvSpPr>
          <p:cNvPr id="8" name="标题 1"/>
          <p:cNvSpPr txBox="1"/>
          <p:nvPr/>
        </p:nvSpPr>
        <p:spPr>
          <a:xfrm>
            <a:off x="8665954" y="2696198"/>
            <a:ext cx="2160000" cy="180000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数据报告导出：支持数据报告的导出功能，便于用户进行进一步研究或分享。</a:t>
            </a:r>
            <a:endParaRPr kumimoji="1" lang="zh-CN" altLang="en-US"/>
          </a:p>
        </p:txBody>
      </p:sp>
      <p:sp>
        <p:nvSpPr>
          <p:cNvPr id="9" name="标题 1"/>
          <p:cNvSpPr txBox="1"/>
          <p:nvPr/>
        </p:nvSpPr>
        <p:spPr>
          <a:xfrm rot="10800000">
            <a:off x="3803526" y="1584037"/>
            <a:ext cx="4584948" cy="4096325"/>
          </a:xfrm>
          <a:custGeom>
            <a:avLst/>
            <a:gdLst>
              <a:gd name="connsiteX0" fmla="*/ 5240153 w 7498005"/>
              <a:gd name="connsiteY0" fmla="*/ 0 h 6698932"/>
              <a:gd name="connsiteX1" fmla="*/ 2257875 w 7498005"/>
              <a:gd name="connsiteY1" fmla="*/ 0 h 6698932"/>
              <a:gd name="connsiteX2" fmla="*/ 1593887 w 7498005"/>
              <a:gd name="connsiteY2" fmla="*/ 383381 h 6698932"/>
              <a:gd name="connsiteX3" fmla="*/ 102653 w 7498005"/>
              <a:gd name="connsiteY3" fmla="*/ 2966085 h 6698932"/>
              <a:gd name="connsiteX4" fmla="*/ 102653 w 7498005"/>
              <a:gd name="connsiteY4" fmla="*/ 3732848 h 6698932"/>
              <a:gd name="connsiteX5" fmla="*/ 1593887 w 7498005"/>
              <a:gd name="connsiteY5" fmla="*/ 6315551 h 6698932"/>
              <a:gd name="connsiteX6" fmla="*/ 2257875 w 7498005"/>
              <a:gd name="connsiteY6" fmla="*/ 6698933 h 6698932"/>
              <a:gd name="connsiteX7" fmla="*/ 5240153 w 7498005"/>
              <a:gd name="connsiteY7" fmla="*/ 6698933 h 6698932"/>
              <a:gd name="connsiteX8" fmla="*/ 5904140 w 7498005"/>
              <a:gd name="connsiteY8" fmla="*/ 6315551 h 6698932"/>
              <a:gd name="connsiteX9" fmla="*/ 7395279 w 7498005"/>
              <a:gd name="connsiteY9" fmla="*/ 3732848 h 6698932"/>
              <a:gd name="connsiteX10" fmla="*/ 7395279 w 7498005"/>
              <a:gd name="connsiteY10" fmla="*/ 2966085 h 6698932"/>
              <a:gd name="connsiteX11" fmla="*/ 5904140 w 7498005"/>
              <a:gd name="connsiteY11" fmla="*/ 383381 h 6698932"/>
              <a:gd name="connsiteX12" fmla="*/ 5240153 w 7498005"/>
              <a:gd name="connsiteY12" fmla="*/ 0 h 6698932"/>
            </a:gdLst>
            <a:ahLst/>
            <a:cxnLst/>
            <a:rect l="l" t="t" r="r" b="b"/>
            <a:pathLst>
              <a:path w="7498005" h="6698932">
                <a:moveTo>
                  <a:pt x="5240153" y="0"/>
                </a:moveTo>
                <a:lnTo>
                  <a:pt x="2257875" y="0"/>
                </a:lnTo>
                <a:cubicBezTo>
                  <a:pt x="1983945" y="-2"/>
                  <a:pt x="1730838" y="146145"/>
                  <a:pt x="1593887" y="383381"/>
                </a:cubicBezTo>
                <a:lnTo>
                  <a:pt x="102653" y="2966085"/>
                </a:lnTo>
                <a:cubicBezTo>
                  <a:pt x="-34218" y="3203353"/>
                  <a:pt x="-34218" y="3495580"/>
                  <a:pt x="102653" y="3732848"/>
                </a:cubicBezTo>
                <a:lnTo>
                  <a:pt x="1593887" y="6315551"/>
                </a:lnTo>
                <a:cubicBezTo>
                  <a:pt x="1730838" y="6552790"/>
                  <a:pt x="1983945" y="6698933"/>
                  <a:pt x="2257875" y="6698933"/>
                </a:cubicBezTo>
                <a:lnTo>
                  <a:pt x="5240153" y="6698933"/>
                </a:lnTo>
                <a:cubicBezTo>
                  <a:pt x="5514082" y="6698933"/>
                  <a:pt x="5767190" y="6552790"/>
                  <a:pt x="5904140" y="6315551"/>
                </a:cubicBezTo>
                <a:lnTo>
                  <a:pt x="7395279" y="3732848"/>
                </a:lnTo>
                <a:cubicBezTo>
                  <a:pt x="7532248" y="3495609"/>
                  <a:pt x="7532248" y="3203324"/>
                  <a:pt x="7395279" y="2966085"/>
                </a:cubicBezTo>
                <a:lnTo>
                  <a:pt x="5904140" y="383381"/>
                </a:lnTo>
                <a:cubicBezTo>
                  <a:pt x="5767190" y="146145"/>
                  <a:pt x="5514082" y="-2"/>
                  <a:pt x="5240153" y="0"/>
                </a:cubicBezTo>
                <a:close/>
              </a:path>
            </a:pathLst>
          </a:custGeom>
          <a:gradFill>
            <a:gsLst>
              <a:gs pos="5000">
                <a:schemeClr val="accent1"/>
              </a:gs>
              <a:gs pos="90000">
                <a:schemeClr val="accent2"/>
              </a:gs>
            </a:gsLst>
            <a:lin ang="2700000" scaled="0"/>
          </a:gradFill>
          <a:ln w="50800" cap="flat">
            <a:noFill/>
            <a:miter/>
          </a:ln>
          <a:effectLst>
            <a:outerShdw blurRad="508000" dist="190500" dir="5400000" sx="105000" sy="105000" algn="t" rotWithShape="0">
              <a:schemeClr val="tx1">
                <a:lumMod val="65000"/>
                <a:lumOff val="35000"/>
                <a:alpha val="20000"/>
              </a:schemeClr>
            </a:outerShdw>
          </a:effectLst>
        </p:spPr>
        <p:txBody>
          <a:bodyPr vert="horz" wrap="square" lIns="91440" tIns="45720" rIns="91440" bIns="45720" rtlCol="0" anchor="ctr"/>
          <a:lstStyle/>
          <a:p>
            <a:pPr algn="l">
              <a:lnSpc>
                <a:spcPct val="110000"/>
              </a:lnSpc>
            </a:pPr>
            <a:endParaRPr kumimoji="1" lang="zh-CN" altLang="en-US"/>
          </a:p>
        </p:txBody>
      </p:sp>
      <p:pic>
        <p:nvPicPr>
          <p:cNvPr id="10" name="图片 9"/>
          <p:cNvPicPr>
            <a:picLocks noChangeAspect="1"/>
          </p:cNvPicPr>
          <p:nvPr/>
        </p:nvPicPr>
        <p:blipFill>
          <a:blip r:embed="rId2">
            <a:alphaModFix/>
          </a:blip>
          <a:srcRect l="15592" t="2985" r="12841" b="1095"/>
          <a:stretch>
            <a:fillRect/>
          </a:stretch>
        </p:blipFill>
        <p:spPr>
          <a:xfrm>
            <a:off x="4121588" y="1868198"/>
            <a:ext cx="3948822" cy="3528002"/>
          </a:xfrm>
          <a:custGeom>
            <a:avLst/>
            <a:gdLst/>
            <a:ahLst/>
            <a:cxnLst/>
            <a:rect l="l" t="t" r="r" b="b"/>
            <a:pathLst>
              <a:path w="3948822" h="3528002">
                <a:moveTo>
                  <a:pt x="1189110" y="1"/>
                </a:moveTo>
                <a:lnTo>
                  <a:pt x="2759725" y="1"/>
                </a:lnTo>
                <a:cubicBezTo>
                  <a:pt x="2903990" y="0"/>
                  <a:pt x="3037289" y="76968"/>
                  <a:pt x="3109414" y="201909"/>
                </a:cubicBezTo>
                <a:lnTo>
                  <a:pt x="3894722" y="1562093"/>
                </a:lnTo>
                <a:cubicBezTo>
                  <a:pt x="3966856" y="1687035"/>
                  <a:pt x="3966856" y="1840968"/>
                  <a:pt x="3894722" y="1965910"/>
                </a:cubicBezTo>
                <a:lnTo>
                  <a:pt x="3109414" y="3326093"/>
                </a:lnTo>
                <a:cubicBezTo>
                  <a:pt x="3037289" y="3451035"/>
                  <a:pt x="2903990" y="3528002"/>
                  <a:pt x="2759725" y="3528002"/>
                </a:cubicBezTo>
                <a:lnTo>
                  <a:pt x="1189110" y="3528002"/>
                </a:lnTo>
                <a:cubicBezTo>
                  <a:pt x="1044845" y="3528002"/>
                  <a:pt x="911546" y="3451035"/>
                  <a:pt x="839421" y="3326093"/>
                </a:cubicBezTo>
                <a:lnTo>
                  <a:pt x="54063" y="1965910"/>
                </a:lnTo>
                <a:cubicBezTo>
                  <a:pt x="-18020" y="1840952"/>
                  <a:pt x="-18020" y="1687051"/>
                  <a:pt x="54063" y="1562093"/>
                </a:cubicBezTo>
                <a:lnTo>
                  <a:pt x="839421" y="201909"/>
                </a:lnTo>
                <a:cubicBezTo>
                  <a:pt x="911546" y="76968"/>
                  <a:pt x="1044845" y="0"/>
                  <a:pt x="1189110" y="1"/>
                </a:cubicBezTo>
                <a:close/>
              </a:path>
            </a:pathLst>
          </a:custGeom>
          <a:noFill/>
          <a:ln>
            <a:noFill/>
          </a:ln>
        </p:spPr>
      </p:pic>
      <p:sp>
        <p:nvSpPr>
          <p:cNvPr id="11"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用户交互与数据报告</a:t>
            </a:r>
            <a:endParaRPr kumimoji="1" lang="zh-CN" altLang="en-US"/>
          </a:p>
        </p:txBody>
      </p:sp>
      <p:sp>
        <p:nvSpPr>
          <p:cNvPr id="12"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1"/>
            <a:ext cx="12192000" cy="6857999"/>
          </a:xfrm>
          <a:prstGeom prst="rect">
            <a:avLst/>
          </a:prstGeom>
          <a:noFill/>
          <a:ln>
            <a:noFill/>
          </a:ln>
        </p:spPr>
      </p:pic>
      <p:sp>
        <p:nvSpPr>
          <p:cNvPr id="3" name="标题 1"/>
          <p:cNvSpPr txBox="1"/>
          <p:nvPr/>
        </p:nvSpPr>
        <p:spPr>
          <a:xfrm>
            <a:off x="7723279" y="5754388"/>
            <a:ext cx="3878645" cy="481173"/>
          </a:xfrm>
          <a:prstGeom prst="roundRect">
            <a:avLst>
              <a:gd name="adj" fmla="val 5000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a:off x="0" y="1068496"/>
            <a:ext cx="12192000" cy="4376057"/>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flipH="1">
            <a:off x="1907926" y="0"/>
            <a:ext cx="2380343" cy="5444552"/>
          </a:xfrm>
          <a:prstGeom prst="parallelogram">
            <a:avLst>
              <a:gd name="adj" fmla="val 32413"/>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flipH="1">
            <a:off x="2198145" y="0"/>
            <a:ext cx="2380343" cy="4376057"/>
          </a:xfrm>
          <a:prstGeom prst="parallelogram">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H="1">
            <a:off x="225037" y="2512052"/>
            <a:ext cx="2380343" cy="4376057"/>
          </a:xfrm>
          <a:prstGeom prst="parallelogram">
            <a:avLst>
              <a:gd name="adj" fmla="val 30488"/>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flipH="1">
            <a:off x="0" y="1068495"/>
            <a:ext cx="4780986" cy="3728010"/>
          </a:xfrm>
          <a:prstGeom prst="parallelogram">
            <a:avLst>
              <a:gd name="adj" fmla="val 16788"/>
            </a:avLst>
          </a:prstGeom>
          <a:solidFill>
            <a:schemeClr val="bg1"/>
          </a:solidFill>
          <a:ln w="19050" cap="sq">
            <a:solidFill>
              <a:schemeClr val="accent1">
                <a:alpha val="100000"/>
              </a:schemeClr>
            </a:solidFill>
            <a:prstDash val="dash"/>
            <a:miter/>
          </a:ln>
        </p:spPr>
        <p:txBody>
          <a:bodyPr vert="horz" wrap="square" lIns="91440" tIns="45720" rIns="91440" bIns="45720" rtlCol="0" anchor="ctr"/>
          <a:lstStyle/>
          <a:p>
            <a:pPr algn="ctr">
              <a:lnSpc>
                <a:spcPct val="110000"/>
              </a:lnSpc>
            </a:pPr>
            <a:endParaRPr kumimoji="1" lang="zh-CN" altLang="en-US"/>
          </a:p>
        </p:txBody>
      </p:sp>
      <p:pic>
        <p:nvPicPr>
          <p:cNvPr id="10" name="图片 9"/>
          <p:cNvPicPr>
            <a:picLocks noChangeAspect="1"/>
          </p:cNvPicPr>
          <p:nvPr/>
        </p:nvPicPr>
        <p:blipFill>
          <a:blip r:embed="rId3">
            <a:alphaModFix/>
          </a:blip>
          <a:srcRect l="6936" r="6936"/>
          <a:stretch>
            <a:fillRect/>
          </a:stretch>
        </p:blipFill>
        <p:spPr>
          <a:xfrm flipH="1">
            <a:off x="290221" y="1282187"/>
            <a:ext cx="4253876" cy="3296006"/>
          </a:xfrm>
          <a:prstGeom prst="parallelogram">
            <a:avLst>
              <a:gd name="adj" fmla="val 16433"/>
            </a:avLst>
          </a:prstGeom>
          <a:noFill/>
          <a:ln>
            <a:noFill/>
          </a:ln>
        </p:spPr>
      </p:pic>
      <p:sp>
        <p:nvSpPr>
          <p:cNvPr id="11" name="标题 1"/>
          <p:cNvSpPr txBox="1"/>
          <p:nvPr/>
        </p:nvSpPr>
        <p:spPr>
          <a:xfrm>
            <a:off x="6991555" y="1080806"/>
            <a:ext cx="3344431" cy="1567144"/>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PART</a:t>
            </a:r>
            <a:endParaRPr kumimoji="1" lang="zh-CN" altLang="en-US"/>
          </a:p>
        </p:txBody>
      </p:sp>
      <p:sp>
        <p:nvSpPr>
          <p:cNvPr id="12" name="标题 1"/>
          <p:cNvSpPr txBox="1"/>
          <p:nvPr/>
        </p:nvSpPr>
        <p:spPr>
          <a:xfrm>
            <a:off x="5353050" y="3021303"/>
            <a:ext cx="6302330" cy="2009045"/>
          </a:xfrm>
          <a:prstGeom prst="rect">
            <a:avLst/>
          </a:prstGeom>
          <a:noFill/>
          <a:ln>
            <a:noFill/>
          </a:ln>
        </p:spPr>
        <p:txBody>
          <a:bodyPr vert="horz" wrap="square" lIns="0" tIns="0" rIns="0" bIns="0" rtlCol="0" anchor="ctr"/>
          <a:lstStyle/>
          <a:p>
            <a:pPr algn="r">
              <a:lnSpc>
                <a:spcPct val="130000"/>
              </a:lnSpc>
            </a:pPr>
            <a:r>
              <a:rPr kumimoji="1" lang="en-US" altLang="zh-CN" sz="4500">
                <a:ln w="12700">
                  <a:noFill/>
                </a:ln>
                <a:solidFill>
                  <a:srgbClr val="FFFFFF">
                    <a:alpha val="100000"/>
                  </a:srgbClr>
                </a:solidFill>
                <a:latin typeface="OPPOSans H"/>
                <a:ea typeface="OPPOSans H"/>
                <a:cs typeface="OPPOSans H"/>
              </a:rPr>
              <a:t>用户交互模块</a:t>
            </a:r>
            <a:endParaRPr kumimoji="1" lang="zh-CN" altLang="en-US"/>
          </a:p>
        </p:txBody>
      </p:sp>
      <p:sp>
        <p:nvSpPr>
          <p:cNvPr id="13" name="标题 1"/>
          <p:cNvSpPr txBox="1"/>
          <p:nvPr/>
        </p:nvSpPr>
        <p:spPr>
          <a:xfrm flipH="1">
            <a:off x="4915055" y="2705821"/>
            <a:ext cx="6740325" cy="154119"/>
          </a:xfrm>
          <a:prstGeom prst="roundRect">
            <a:avLst>
              <a:gd name="adj" fmla="val 50000"/>
            </a:avLst>
          </a:prstGeom>
          <a:gradFill>
            <a:gsLst>
              <a:gs pos="0">
                <a:schemeClr val="accent2"/>
              </a:gs>
              <a:gs pos="100000">
                <a:schemeClr val="bg1">
                  <a:alpha val="0"/>
                </a:schemeClr>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7776735" y="5703588"/>
            <a:ext cx="3878645" cy="481173"/>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0257312" y="-537029"/>
            <a:ext cx="1490890" cy="3184979"/>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06</a:t>
            </a:r>
            <a:endParaRPr kumimoji="1" lang="zh-CN" altLang="en-US"/>
          </a:p>
        </p:txBody>
      </p:sp>
      <p:sp>
        <p:nvSpPr>
          <p:cNvPr id="16" name="标题 1"/>
          <p:cNvSpPr txBox="1"/>
          <p:nvPr/>
        </p:nvSpPr>
        <p:spPr>
          <a:xfrm>
            <a:off x="7919762" y="5744119"/>
            <a:ext cx="3668438" cy="40011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1012002" y="1510458"/>
            <a:ext cx="180498" cy="1129085"/>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891540" y="1486603"/>
            <a:ext cx="421420" cy="42142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1423778" y="1478651"/>
            <a:ext cx="9863982" cy="1980829"/>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界面布局：设计清晰、直观的用户界面，提供项目选择、数据查看、报告导出等功能。</a:t>
            </a:r>
            <a:endParaRPr kumimoji="1" lang="zh-CN" altLang="en-US"/>
          </a:p>
        </p:txBody>
      </p:sp>
      <p:sp>
        <p:nvSpPr>
          <p:cNvPr id="6" name="标题 1"/>
          <p:cNvSpPr txBox="1"/>
          <p:nvPr/>
        </p:nvSpPr>
        <p:spPr>
          <a:xfrm>
            <a:off x="955644" y="1504052"/>
            <a:ext cx="293212" cy="365762"/>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FFFFFF">
                    <a:alpha val="100000"/>
                  </a:srgbClr>
                </a:solidFill>
                <a:latin typeface="Source Han Sans"/>
                <a:ea typeface="Source Han Sans"/>
                <a:cs typeface="Source Han Sans"/>
              </a:rPr>
              <a:t>01</a:t>
            </a:r>
            <a:endParaRPr kumimoji="1" lang="zh-CN" altLang="en-US"/>
          </a:p>
        </p:txBody>
      </p:sp>
      <p:sp>
        <p:nvSpPr>
          <p:cNvPr id="7" name="标题 1"/>
          <p:cNvSpPr txBox="1"/>
          <p:nvPr/>
        </p:nvSpPr>
        <p:spPr>
          <a:xfrm>
            <a:off x="1012002" y="3948858"/>
            <a:ext cx="180498" cy="1129085"/>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891540" y="3925003"/>
            <a:ext cx="421420" cy="421420"/>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1423778" y="3917051"/>
            <a:ext cx="9863982" cy="1980829"/>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262626">
                    <a:alpha val="100000"/>
                  </a:srgbClr>
                </a:solidFill>
                <a:latin typeface="Source Han Sans"/>
                <a:ea typeface="Source Han Sans"/>
                <a:cs typeface="Source Han Sans"/>
              </a:rPr>
              <a:t>交互逻辑：确保用户操作的流畅性，提供明确的操作指引和反馈。</a:t>
            </a:r>
            <a:endParaRPr kumimoji="1" lang="zh-CN" altLang="en-US"/>
          </a:p>
        </p:txBody>
      </p:sp>
      <p:sp>
        <p:nvSpPr>
          <p:cNvPr id="10" name="标题 1"/>
          <p:cNvSpPr txBox="1"/>
          <p:nvPr/>
        </p:nvSpPr>
        <p:spPr>
          <a:xfrm>
            <a:off x="955644" y="3942452"/>
            <a:ext cx="293212" cy="365762"/>
          </a:xfrm>
          <a:prstGeom prst="rect">
            <a:avLst/>
          </a:prstGeom>
          <a:noFill/>
          <a:ln>
            <a:noFill/>
          </a:ln>
        </p:spPr>
        <p:txBody>
          <a:bodyPr vert="horz" wrap="square" lIns="0" tIns="0" rIns="0" bIns="0" rtlCol="0" anchor="ctr"/>
          <a:lstStyle/>
          <a:p>
            <a:pPr algn="ctr">
              <a:lnSpc>
                <a:spcPct val="150000"/>
              </a:lnSpc>
            </a:pPr>
            <a:r>
              <a:rPr kumimoji="1" lang="en-US" altLang="zh-CN" sz="1600">
                <a:ln w="12700">
                  <a:noFill/>
                </a:ln>
                <a:solidFill>
                  <a:srgbClr val="FFFFFF">
                    <a:alpha val="100000"/>
                  </a:srgbClr>
                </a:solidFill>
                <a:latin typeface="Source Han Sans"/>
                <a:ea typeface="Source Han Sans"/>
                <a:cs typeface="Source Han Sans"/>
              </a:rPr>
              <a:t>02</a:t>
            </a:r>
            <a:endParaRPr kumimoji="1" lang="zh-CN" altLang="en-US"/>
          </a:p>
        </p:txBody>
      </p:sp>
      <p:sp>
        <p:nvSpPr>
          <p:cNvPr id="11"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用户界面设计</a:t>
            </a:r>
            <a:endParaRPr kumimoji="1" lang="zh-CN" altLang="en-US"/>
          </a:p>
        </p:txBody>
      </p:sp>
      <p:sp>
        <p:nvSpPr>
          <p:cNvPr id="12"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pic>
        <p:nvPicPr>
          <p:cNvPr id="3" name="图片 2"/>
          <p:cNvPicPr>
            <a:picLocks noChangeAspect="1"/>
          </p:cNvPicPr>
          <p:nvPr/>
        </p:nvPicPr>
        <p:blipFill>
          <a:blip r:embed="rId2">
            <a:alphaModFix/>
          </a:blip>
          <a:srcRect l="8133" t="17733" r="8133" b="10200"/>
          <a:stretch>
            <a:fillRect/>
          </a:stretch>
        </p:blipFill>
        <p:spPr>
          <a:xfrm>
            <a:off x="4566000" y="1688200"/>
            <a:ext cx="3060000" cy="3888000"/>
          </a:xfrm>
          <a:custGeom>
            <a:avLst/>
            <a:gdLst/>
            <a:ahLst/>
            <a:cxnLst/>
            <a:rect l="l" t="t" r="r" b="b"/>
            <a:pathLst>
              <a:path w="3060000" h="3888000">
                <a:moveTo>
                  <a:pt x="199910" y="0"/>
                </a:moveTo>
                <a:lnTo>
                  <a:pt x="2860090" y="0"/>
                </a:lnTo>
                <a:cubicBezTo>
                  <a:pt x="2970497" y="0"/>
                  <a:pt x="3060000" y="89503"/>
                  <a:pt x="3060000" y="199910"/>
                </a:cubicBezTo>
                <a:lnTo>
                  <a:pt x="3060000" y="3688090"/>
                </a:lnTo>
                <a:cubicBezTo>
                  <a:pt x="3060000" y="3798497"/>
                  <a:pt x="2970497" y="3888000"/>
                  <a:pt x="2860090" y="3888000"/>
                </a:cubicBezTo>
                <a:lnTo>
                  <a:pt x="199910" y="3888000"/>
                </a:lnTo>
                <a:cubicBezTo>
                  <a:pt x="89503" y="3888000"/>
                  <a:pt x="0" y="3798497"/>
                  <a:pt x="0" y="3688090"/>
                </a:cubicBezTo>
                <a:lnTo>
                  <a:pt x="0" y="199910"/>
                </a:lnTo>
                <a:cubicBezTo>
                  <a:pt x="0" y="89503"/>
                  <a:pt x="89503" y="0"/>
                  <a:pt x="199910" y="0"/>
                </a:cubicBezTo>
                <a:close/>
              </a:path>
            </a:pathLst>
          </a:custGeom>
          <a:noFill/>
          <a:ln>
            <a:noFill/>
          </a:ln>
        </p:spPr>
      </p:pic>
      <p:sp>
        <p:nvSpPr>
          <p:cNvPr id="4" name="标题 1"/>
          <p:cNvSpPr txBox="1"/>
          <p:nvPr/>
        </p:nvSpPr>
        <p:spPr>
          <a:xfrm>
            <a:off x="660400" y="1890492"/>
            <a:ext cx="3312000" cy="3600000"/>
          </a:xfrm>
          <a:prstGeom prst="roundRect">
            <a:avLst>
              <a:gd name="adj" fmla="val 6000"/>
            </a:avLst>
          </a:prstGeom>
          <a:solidFill>
            <a:schemeClr val="accent1">
              <a:lumMod val="20000"/>
              <a:lumOff val="80000"/>
              <a:alpha val="40000"/>
            </a:schemeClr>
          </a:solidFill>
          <a:ln w="9525" cap="flat">
            <a:noFill/>
            <a:miter/>
          </a:ln>
          <a:effectLst/>
        </p:spPr>
        <p:txBody>
          <a:bodyPr vert="horz" wrap="square" lIns="91440" tIns="45720" rIns="91440" bIns="45720" rtlCol="0" anchor="ctr"/>
          <a:lstStyle/>
          <a:p>
            <a:pPr algn="ctr">
              <a:lnSpc>
                <a:spcPct val="110000"/>
              </a:lnSpc>
            </a:pPr>
            <a:endParaRPr kumimoji="1" lang="zh-CN" altLang="en-US"/>
          </a:p>
        </p:txBody>
      </p:sp>
      <p:grpSp>
        <p:nvGrpSpPr>
          <p:cNvPr id="5" name="组合 4"/>
          <p:cNvGrpSpPr/>
          <p:nvPr/>
        </p:nvGrpSpPr>
        <p:grpSpPr>
          <a:xfrm>
            <a:off x="1042174" y="1773908"/>
            <a:ext cx="2548452" cy="576000"/>
            <a:chOff x="1042174" y="1773908"/>
            <a:chExt cx="2548452" cy="576000"/>
          </a:xfrm>
        </p:grpSpPr>
        <p:sp>
          <p:nvSpPr>
            <p:cNvPr id="6" name="标题 1"/>
            <p:cNvSpPr txBox="1"/>
            <p:nvPr/>
          </p:nvSpPr>
          <p:spPr>
            <a:xfrm>
              <a:off x="1042174" y="177390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3" y="0"/>
                    <a:pt x="0" y="38683"/>
                    <a:pt x="0" y="86400"/>
                  </a:cubicBezTo>
                  <a:lnTo>
                    <a:pt x="0" y="115200"/>
                  </a:lnTo>
                  <a:lnTo>
                    <a:pt x="172800" y="115200"/>
                  </a:lnTo>
                  <a:lnTo>
                    <a:pt x="172800" y="86400"/>
                  </a:lnTo>
                  <a:cubicBezTo>
                    <a:pt x="172800" y="38683"/>
                    <a:pt x="134117" y="0"/>
                    <a:pt x="86400" y="0"/>
                  </a:cubicBezTo>
                  <a:close/>
                </a:path>
              </a:pathLst>
            </a:custGeom>
            <a:solidFill>
              <a:schemeClr val="accent1"/>
            </a:soli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7" name="标题 1"/>
            <p:cNvSpPr txBox="1"/>
            <p:nvPr/>
          </p:nvSpPr>
          <p:spPr>
            <a:xfrm>
              <a:off x="3417826" y="177390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1" y="0"/>
                    <a:pt x="0" y="38683"/>
                    <a:pt x="0" y="86400"/>
                  </a:cubicBezTo>
                  <a:lnTo>
                    <a:pt x="0" y="115200"/>
                  </a:lnTo>
                  <a:lnTo>
                    <a:pt x="172800" y="115200"/>
                  </a:lnTo>
                  <a:lnTo>
                    <a:pt x="172800" y="86400"/>
                  </a:lnTo>
                  <a:cubicBezTo>
                    <a:pt x="172800" y="38683"/>
                    <a:pt x="134119" y="0"/>
                    <a:pt x="86400" y="0"/>
                  </a:cubicBezTo>
                  <a:close/>
                </a:path>
              </a:pathLst>
            </a:custGeom>
            <a:solidFill>
              <a:schemeClr val="accent1"/>
            </a:soli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1121200" y="1773908"/>
              <a:ext cx="2390400" cy="576000"/>
            </a:xfrm>
            <a:custGeom>
              <a:avLst/>
              <a:gdLst>
                <a:gd name="connsiteX0" fmla="*/ 2304000 w 2390400"/>
                <a:gd name="connsiteY0" fmla="*/ 0 h 576000"/>
                <a:gd name="connsiteX1" fmla="*/ 0 w 2390400"/>
                <a:gd name="connsiteY1" fmla="*/ 0 h 576000"/>
                <a:gd name="connsiteX2" fmla="*/ 86400 w 2390400"/>
                <a:gd name="connsiteY2" fmla="*/ 86400 h 576000"/>
                <a:gd name="connsiteX3" fmla="*/ 86400 w 2390400"/>
                <a:gd name="connsiteY3" fmla="*/ 460800 h 576000"/>
                <a:gd name="connsiteX4" fmla="*/ 201600 w 2390400"/>
                <a:gd name="connsiteY4" fmla="*/ 576000 h 576000"/>
                <a:gd name="connsiteX5" fmla="*/ 2188800 w 2390400"/>
                <a:gd name="connsiteY5" fmla="*/ 576000 h 576000"/>
                <a:gd name="connsiteX6" fmla="*/ 2304000 w 2390400"/>
                <a:gd name="connsiteY6" fmla="*/ 460800 h 576000"/>
                <a:gd name="connsiteX7" fmla="*/ 2304000 w 2390400"/>
                <a:gd name="connsiteY7" fmla="*/ 86400 h 576000"/>
                <a:gd name="connsiteX8" fmla="*/ 2390400 w 2390400"/>
                <a:gd name="connsiteY8" fmla="*/ 0 h 576000"/>
              </a:gdLst>
              <a:ahLst/>
              <a:cxnLst/>
              <a:rect l="l" t="t" r="r" b="b"/>
              <a:pathLst>
                <a:path w="2390400" h="576000">
                  <a:moveTo>
                    <a:pt x="2304000" y="0"/>
                  </a:moveTo>
                  <a:lnTo>
                    <a:pt x="0" y="0"/>
                  </a:lnTo>
                  <a:cubicBezTo>
                    <a:pt x="47717" y="0"/>
                    <a:pt x="86400" y="38683"/>
                    <a:pt x="86400" y="86400"/>
                  </a:cubicBezTo>
                  <a:lnTo>
                    <a:pt x="86400" y="460800"/>
                  </a:lnTo>
                  <a:cubicBezTo>
                    <a:pt x="86400" y="524422"/>
                    <a:pt x="137977" y="576000"/>
                    <a:pt x="201600" y="576000"/>
                  </a:cubicBezTo>
                  <a:lnTo>
                    <a:pt x="2188800" y="576000"/>
                  </a:lnTo>
                  <a:cubicBezTo>
                    <a:pt x="2252422" y="576000"/>
                    <a:pt x="2304000" y="524422"/>
                    <a:pt x="2304000" y="460800"/>
                  </a:cubicBezTo>
                  <a:lnTo>
                    <a:pt x="2304000" y="86400"/>
                  </a:lnTo>
                  <a:cubicBezTo>
                    <a:pt x="2304000" y="38683"/>
                    <a:pt x="2342681" y="0"/>
                    <a:pt x="2390400" y="0"/>
                  </a:cubicBezTo>
                  <a:close/>
                </a:path>
              </a:pathLst>
            </a:custGeom>
            <a:gradFill>
              <a:gsLst>
                <a:gs pos="0">
                  <a:schemeClr val="accent1">
                    <a:lumMod val="60000"/>
                    <a:lumOff val="40000"/>
                  </a:schemeClr>
                </a:gs>
                <a:gs pos="100000">
                  <a:schemeClr val="accent1"/>
                </a:gs>
              </a:gsLst>
              <a:lin ang="5400000" scaled="0"/>
            </a:gra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1416400" y="1880967"/>
              <a:ext cx="1803400" cy="304800"/>
            </a:xfrm>
            <a:prstGeom prst="rect">
              <a:avLst/>
            </a:prstGeom>
            <a:noFill/>
            <a:ln>
              <a:noFill/>
            </a:ln>
          </p:spPr>
          <p:txBody>
            <a:bodyPr vert="horz" wrap="square" lIns="0" tIns="0" rIns="0" bIns="0" rtlCol="0" anchor="t">
              <a:spAutoFit/>
            </a:bodyPr>
            <a:lstStyle/>
            <a:p>
              <a:pPr algn="ctr">
                <a:lnSpc>
                  <a:spcPct val="100000"/>
                </a:lnSpc>
              </a:pPr>
              <a:r>
                <a:rPr kumimoji="1" lang="en-US" altLang="zh-CN" sz="2400">
                  <a:ln w="12700">
                    <a:noFill/>
                  </a:ln>
                  <a:solidFill>
                    <a:srgbClr val="FFFFFF">
                      <a:alpha val="100000"/>
                    </a:srgbClr>
                  </a:solidFill>
                  <a:latin typeface="OPPOSans H"/>
                  <a:ea typeface="OPPOSans H"/>
                  <a:cs typeface="OPPOSans H"/>
                </a:rPr>
                <a:t>Part 01</a:t>
              </a:r>
              <a:endParaRPr kumimoji="1" lang="zh-CN" altLang="en-US"/>
            </a:p>
          </p:txBody>
        </p:sp>
      </p:grpSp>
      <p:sp>
        <p:nvSpPr>
          <p:cNvPr id="10" name="标题 1"/>
          <p:cNvSpPr txBox="1"/>
          <p:nvPr/>
        </p:nvSpPr>
        <p:spPr>
          <a:xfrm>
            <a:off x="8206900" y="1890492"/>
            <a:ext cx="3312000" cy="3600000"/>
          </a:xfrm>
          <a:prstGeom prst="roundRect">
            <a:avLst>
              <a:gd name="adj" fmla="val 6000"/>
            </a:avLst>
          </a:prstGeom>
          <a:solidFill>
            <a:schemeClr val="accent2">
              <a:lumMod val="20000"/>
              <a:lumOff val="80000"/>
              <a:alpha val="40000"/>
            </a:schemeClr>
          </a:solidFill>
          <a:ln w="9525" cap="flat">
            <a:noFill/>
            <a:miter/>
          </a:ln>
          <a:effectLst/>
        </p:spPr>
        <p:txBody>
          <a:bodyPr vert="horz" wrap="square" lIns="91440" tIns="45720" rIns="91440" bIns="45720" rtlCol="0" anchor="ctr"/>
          <a:lstStyle/>
          <a:p>
            <a:pPr algn="ctr">
              <a:lnSpc>
                <a:spcPct val="110000"/>
              </a:lnSpc>
            </a:pPr>
            <a:endParaRPr kumimoji="1" lang="zh-CN" altLang="en-US"/>
          </a:p>
        </p:txBody>
      </p:sp>
      <p:grpSp>
        <p:nvGrpSpPr>
          <p:cNvPr id="11" name="组合 10"/>
          <p:cNvGrpSpPr/>
          <p:nvPr/>
        </p:nvGrpSpPr>
        <p:grpSpPr>
          <a:xfrm>
            <a:off x="8588674" y="1773908"/>
            <a:ext cx="2548452" cy="576000"/>
            <a:chOff x="8588674" y="1773908"/>
            <a:chExt cx="2548452" cy="576000"/>
          </a:xfrm>
        </p:grpSpPr>
        <p:sp>
          <p:nvSpPr>
            <p:cNvPr id="12" name="标题 1"/>
            <p:cNvSpPr txBox="1"/>
            <p:nvPr/>
          </p:nvSpPr>
          <p:spPr>
            <a:xfrm>
              <a:off x="8588674" y="177390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3" y="0"/>
                    <a:pt x="0" y="38683"/>
                    <a:pt x="0" y="86400"/>
                  </a:cubicBezTo>
                  <a:lnTo>
                    <a:pt x="0" y="115200"/>
                  </a:lnTo>
                  <a:lnTo>
                    <a:pt x="172800" y="115200"/>
                  </a:lnTo>
                  <a:lnTo>
                    <a:pt x="172800" y="86400"/>
                  </a:lnTo>
                  <a:cubicBezTo>
                    <a:pt x="172800" y="38683"/>
                    <a:pt x="134117" y="0"/>
                    <a:pt x="86400" y="0"/>
                  </a:cubicBezTo>
                  <a:close/>
                </a:path>
              </a:pathLst>
            </a:custGeom>
            <a:solidFill>
              <a:schemeClr val="accent2"/>
            </a:soli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13" name="标题 1"/>
            <p:cNvSpPr txBox="1"/>
            <p:nvPr/>
          </p:nvSpPr>
          <p:spPr>
            <a:xfrm>
              <a:off x="10964326" y="1773908"/>
              <a:ext cx="172800" cy="115200"/>
            </a:xfrm>
            <a:custGeom>
              <a:avLst/>
              <a:gdLst>
                <a:gd name="connsiteX0" fmla="*/ 86400 w 172800"/>
                <a:gd name="connsiteY0" fmla="*/ 0 h 115200"/>
                <a:gd name="connsiteX1" fmla="*/ 86400 w 172800"/>
                <a:gd name="connsiteY1" fmla="*/ 0 h 115200"/>
                <a:gd name="connsiteX2" fmla="*/ 0 w 172800"/>
                <a:gd name="connsiteY2" fmla="*/ 86400 h 115200"/>
                <a:gd name="connsiteX3" fmla="*/ 0 w 172800"/>
                <a:gd name="connsiteY3" fmla="*/ 115200 h 115200"/>
                <a:gd name="connsiteX4" fmla="*/ 172800 w 172800"/>
                <a:gd name="connsiteY4" fmla="*/ 115200 h 115200"/>
                <a:gd name="connsiteX5" fmla="*/ 172800 w 172800"/>
                <a:gd name="connsiteY5" fmla="*/ 86400 h 115200"/>
                <a:gd name="connsiteX6" fmla="*/ 86400 w 172800"/>
                <a:gd name="connsiteY6" fmla="*/ 0 h 115200"/>
              </a:gdLst>
              <a:ahLst/>
              <a:cxnLst/>
              <a:rect l="l" t="t" r="r" b="b"/>
              <a:pathLst>
                <a:path w="172800" h="115200">
                  <a:moveTo>
                    <a:pt x="86400" y="0"/>
                  </a:moveTo>
                  <a:lnTo>
                    <a:pt x="86400" y="0"/>
                  </a:lnTo>
                  <a:cubicBezTo>
                    <a:pt x="38681" y="0"/>
                    <a:pt x="0" y="38683"/>
                    <a:pt x="0" y="86400"/>
                  </a:cubicBezTo>
                  <a:lnTo>
                    <a:pt x="0" y="115200"/>
                  </a:lnTo>
                  <a:lnTo>
                    <a:pt x="172800" y="115200"/>
                  </a:lnTo>
                  <a:lnTo>
                    <a:pt x="172800" y="86400"/>
                  </a:lnTo>
                  <a:cubicBezTo>
                    <a:pt x="172800" y="38683"/>
                    <a:pt x="134119" y="0"/>
                    <a:pt x="86400" y="0"/>
                  </a:cubicBezTo>
                  <a:close/>
                </a:path>
              </a:pathLst>
            </a:custGeom>
            <a:solidFill>
              <a:schemeClr val="accent2"/>
            </a:soli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14" name="标题 1"/>
            <p:cNvSpPr txBox="1"/>
            <p:nvPr/>
          </p:nvSpPr>
          <p:spPr>
            <a:xfrm>
              <a:off x="8667700" y="1773908"/>
              <a:ext cx="2390400" cy="576000"/>
            </a:xfrm>
            <a:custGeom>
              <a:avLst/>
              <a:gdLst>
                <a:gd name="connsiteX0" fmla="*/ 2304000 w 2390400"/>
                <a:gd name="connsiteY0" fmla="*/ 0 h 576000"/>
                <a:gd name="connsiteX1" fmla="*/ 0 w 2390400"/>
                <a:gd name="connsiteY1" fmla="*/ 0 h 576000"/>
                <a:gd name="connsiteX2" fmla="*/ 86400 w 2390400"/>
                <a:gd name="connsiteY2" fmla="*/ 86400 h 576000"/>
                <a:gd name="connsiteX3" fmla="*/ 86400 w 2390400"/>
                <a:gd name="connsiteY3" fmla="*/ 460800 h 576000"/>
                <a:gd name="connsiteX4" fmla="*/ 201600 w 2390400"/>
                <a:gd name="connsiteY4" fmla="*/ 576000 h 576000"/>
                <a:gd name="connsiteX5" fmla="*/ 2188800 w 2390400"/>
                <a:gd name="connsiteY5" fmla="*/ 576000 h 576000"/>
                <a:gd name="connsiteX6" fmla="*/ 2304000 w 2390400"/>
                <a:gd name="connsiteY6" fmla="*/ 460800 h 576000"/>
                <a:gd name="connsiteX7" fmla="*/ 2304000 w 2390400"/>
                <a:gd name="connsiteY7" fmla="*/ 86400 h 576000"/>
                <a:gd name="connsiteX8" fmla="*/ 2390400 w 2390400"/>
                <a:gd name="connsiteY8" fmla="*/ 0 h 576000"/>
              </a:gdLst>
              <a:ahLst/>
              <a:cxnLst/>
              <a:rect l="l" t="t" r="r" b="b"/>
              <a:pathLst>
                <a:path w="2390400" h="576000">
                  <a:moveTo>
                    <a:pt x="2304000" y="0"/>
                  </a:moveTo>
                  <a:lnTo>
                    <a:pt x="0" y="0"/>
                  </a:lnTo>
                  <a:cubicBezTo>
                    <a:pt x="47717" y="0"/>
                    <a:pt x="86400" y="38683"/>
                    <a:pt x="86400" y="86400"/>
                  </a:cubicBezTo>
                  <a:lnTo>
                    <a:pt x="86400" y="460800"/>
                  </a:lnTo>
                  <a:cubicBezTo>
                    <a:pt x="86400" y="524422"/>
                    <a:pt x="137977" y="576000"/>
                    <a:pt x="201600" y="576000"/>
                  </a:cubicBezTo>
                  <a:lnTo>
                    <a:pt x="2188800" y="576000"/>
                  </a:lnTo>
                  <a:cubicBezTo>
                    <a:pt x="2252422" y="576000"/>
                    <a:pt x="2304000" y="524422"/>
                    <a:pt x="2304000" y="460800"/>
                  </a:cubicBezTo>
                  <a:lnTo>
                    <a:pt x="2304000" y="86400"/>
                  </a:lnTo>
                  <a:cubicBezTo>
                    <a:pt x="2304000" y="38683"/>
                    <a:pt x="2342681" y="0"/>
                    <a:pt x="2390400" y="0"/>
                  </a:cubicBezTo>
                  <a:close/>
                </a:path>
              </a:pathLst>
            </a:custGeom>
            <a:gradFill>
              <a:gsLst>
                <a:gs pos="0">
                  <a:schemeClr val="accent2">
                    <a:lumMod val="60000"/>
                    <a:lumOff val="40000"/>
                  </a:schemeClr>
                </a:gs>
                <a:gs pos="100000">
                  <a:schemeClr val="accent2"/>
                </a:gs>
              </a:gsLst>
              <a:lin ang="5400000" scaled="0"/>
            </a:gradFill>
            <a:ln w="2879" cap="flat">
              <a:noFill/>
              <a:miter/>
            </a:ln>
          </p:spPr>
          <p:txBody>
            <a:bodyPr vert="horz" wrap="square" lIns="91440" tIns="45720" rIns="91440" bIns="45720" rtlCol="0" anchor="ctr"/>
            <a:lstStyle/>
            <a:p>
              <a:pPr algn="l">
                <a:lnSpc>
                  <a:spcPct val="110000"/>
                </a:lnSpc>
              </a:pPr>
              <a:endParaRPr kumimoji="1" lang="zh-CN" altLang="en-US"/>
            </a:p>
          </p:txBody>
        </p:sp>
        <p:sp>
          <p:nvSpPr>
            <p:cNvPr id="15" name="标题 1"/>
            <p:cNvSpPr txBox="1"/>
            <p:nvPr/>
          </p:nvSpPr>
          <p:spPr>
            <a:xfrm>
              <a:off x="8962900" y="1880967"/>
              <a:ext cx="1803400" cy="304800"/>
            </a:xfrm>
            <a:prstGeom prst="rect">
              <a:avLst/>
            </a:prstGeom>
            <a:noFill/>
            <a:ln>
              <a:noFill/>
            </a:ln>
          </p:spPr>
          <p:txBody>
            <a:bodyPr vert="horz" wrap="square" lIns="0" tIns="0" rIns="0" bIns="0" rtlCol="0" anchor="t">
              <a:spAutoFit/>
            </a:bodyPr>
            <a:lstStyle/>
            <a:p>
              <a:pPr algn="ctr">
                <a:lnSpc>
                  <a:spcPct val="100000"/>
                </a:lnSpc>
              </a:pPr>
              <a:r>
                <a:rPr kumimoji="1" lang="en-US" altLang="zh-CN" sz="2400">
                  <a:ln w="12700">
                    <a:noFill/>
                  </a:ln>
                  <a:solidFill>
                    <a:srgbClr val="FFFFFF">
                      <a:alpha val="100000"/>
                    </a:srgbClr>
                  </a:solidFill>
                  <a:latin typeface="OPPOSans H"/>
                  <a:ea typeface="OPPOSans H"/>
                  <a:cs typeface="OPPOSans H"/>
                </a:rPr>
                <a:t>Part 02</a:t>
              </a:r>
              <a:endParaRPr kumimoji="1" lang="zh-CN" altLang="en-US"/>
            </a:p>
          </p:txBody>
        </p:sp>
      </p:grpSp>
      <p:sp>
        <p:nvSpPr>
          <p:cNvPr id="16" name="标题 1"/>
          <p:cNvSpPr txBox="1"/>
          <p:nvPr/>
        </p:nvSpPr>
        <p:spPr>
          <a:xfrm>
            <a:off x="876400" y="2503363"/>
            <a:ext cx="2880000" cy="2702818"/>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界面美观性：注重界面的美观性，提升用户的使用体验。</a:t>
            </a:r>
            <a:endParaRPr kumimoji="1" lang="zh-CN" altLang="en-US"/>
          </a:p>
        </p:txBody>
      </p:sp>
      <p:sp>
        <p:nvSpPr>
          <p:cNvPr id="17" name="标题 1"/>
          <p:cNvSpPr txBox="1"/>
          <p:nvPr/>
        </p:nvSpPr>
        <p:spPr>
          <a:xfrm>
            <a:off x="8422900" y="2503363"/>
            <a:ext cx="2880000" cy="2702818"/>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262626">
                    <a:alpha val="100000"/>
                  </a:srgbClr>
                </a:solidFill>
                <a:latin typeface="Source Han Sans"/>
                <a:ea typeface="Source Han Sans"/>
                <a:cs typeface="Source Han Sans"/>
              </a:rPr>
              <a:t>响应速度：优化前端和后端的性能，确保用户操作的响应速度。</a:t>
            </a:r>
            <a:endParaRPr kumimoji="1" lang="zh-CN" altLang="en-US"/>
          </a:p>
        </p:txBody>
      </p:sp>
      <p:sp>
        <p:nvSpPr>
          <p:cNvPr id="18"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用户体验优化</a:t>
            </a:r>
            <a:endParaRPr kumimoji="1" lang="zh-CN" altLang="en-US"/>
          </a:p>
        </p:txBody>
      </p:sp>
      <p:sp>
        <p:nvSpPr>
          <p:cNvPr id="19"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0" y="3675017"/>
            <a:ext cx="12192000" cy="3182984"/>
          </a:xfrm>
          <a:custGeom>
            <a:avLst/>
            <a:gdLst>
              <a:gd name="connsiteX0" fmla="*/ 965225 w 12187146"/>
              <a:gd name="connsiteY0" fmla="*/ 0 h 2427924"/>
              <a:gd name="connsiteX1" fmla="*/ 11221921 w 12187146"/>
              <a:gd name="connsiteY1" fmla="*/ 0 h 2427924"/>
              <a:gd name="connsiteX2" fmla="*/ 12187146 w 12187146"/>
              <a:gd name="connsiteY2" fmla="*/ 965225 h 2427924"/>
              <a:gd name="connsiteX3" fmla="*/ 12187146 w 12187146"/>
              <a:gd name="connsiteY3" fmla="*/ 2427924 h 2427924"/>
              <a:gd name="connsiteX4" fmla="*/ 0 w 12187146"/>
              <a:gd name="connsiteY4" fmla="*/ 2427924 h 2427924"/>
              <a:gd name="connsiteX5" fmla="*/ 0 w 12187146"/>
              <a:gd name="connsiteY5" fmla="*/ 965225 h 2427924"/>
              <a:gd name="connsiteX6" fmla="*/ 965225 w 12187146"/>
              <a:gd name="connsiteY6" fmla="*/ 0 h 2427924"/>
            </a:gdLst>
            <a:ahLst/>
            <a:cxnLst/>
            <a:rect l="l" t="t" r="r" b="b"/>
            <a:pathLst>
              <a:path w="12187146" h="2427924">
                <a:moveTo>
                  <a:pt x="965225" y="0"/>
                </a:moveTo>
                <a:lnTo>
                  <a:pt x="11221921" y="0"/>
                </a:lnTo>
                <a:cubicBezTo>
                  <a:pt x="11755000" y="0"/>
                  <a:pt x="12187146" y="432146"/>
                  <a:pt x="12187146" y="965225"/>
                </a:cubicBezTo>
                <a:lnTo>
                  <a:pt x="12187146" y="2427924"/>
                </a:lnTo>
                <a:lnTo>
                  <a:pt x="0" y="2427924"/>
                </a:lnTo>
                <a:lnTo>
                  <a:pt x="0" y="965225"/>
                </a:lnTo>
                <a:cubicBezTo>
                  <a:pt x="0" y="432146"/>
                  <a:pt x="432146" y="0"/>
                  <a:pt x="965225" y="0"/>
                </a:cubicBezTo>
                <a:close/>
              </a:path>
            </a:pathLst>
          </a:custGeom>
          <a:solidFill>
            <a:schemeClr val="accent1"/>
          </a:solidFill>
          <a:ln w="317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1213722" y="4731850"/>
            <a:ext cx="4532914" cy="126001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FFFFFF">
                    <a:alpha val="100000"/>
                  </a:srgbClr>
                </a:solidFill>
                <a:latin typeface="Source Han Sans"/>
                <a:ea typeface="Source Han Sans"/>
                <a:cs typeface="Source Han Sans"/>
              </a:rPr>
              <a:t>报告格式：支持多种数据报告格式，如PDF、Excel等，满足不同用户的需求。</a:t>
            </a:r>
            <a:endParaRPr kumimoji="1" lang="zh-CN" altLang="en-US"/>
          </a:p>
        </p:txBody>
      </p:sp>
      <p:pic>
        <p:nvPicPr>
          <p:cNvPr id="5" name="图片 4"/>
          <p:cNvPicPr>
            <a:picLocks noChangeAspect="1"/>
          </p:cNvPicPr>
          <p:nvPr/>
        </p:nvPicPr>
        <p:blipFill>
          <a:blip r:embed="rId2">
            <a:alphaModFix/>
          </a:blip>
          <a:srcRect l="17293" t="5349" r="17293" b="5349"/>
          <a:stretch>
            <a:fillRect/>
          </a:stretch>
        </p:blipFill>
        <p:spPr>
          <a:xfrm>
            <a:off x="1092179" y="1390290"/>
            <a:ext cx="4775998" cy="3188456"/>
          </a:xfrm>
          <a:custGeom>
            <a:avLst/>
            <a:gdLst/>
            <a:ahLst/>
            <a:cxnLst/>
            <a:rect l="l" t="t" r="r" b="b"/>
            <a:pathLst>
              <a:path w="4775998" h="3188456">
                <a:moveTo>
                  <a:pt x="270158" y="0"/>
                </a:moveTo>
                <a:lnTo>
                  <a:pt x="4505840" y="0"/>
                </a:lnTo>
                <a:cubicBezTo>
                  <a:pt x="4655044" y="0"/>
                  <a:pt x="4775998" y="120954"/>
                  <a:pt x="4775998" y="270158"/>
                </a:cubicBezTo>
                <a:lnTo>
                  <a:pt x="4775998" y="2918298"/>
                </a:lnTo>
                <a:cubicBezTo>
                  <a:pt x="4775998" y="3067502"/>
                  <a:pt x="4655044" y="3188456"/>
                  <a:pt x="4505840" y="3188456"/>
                </a:cubicBezTo>
                <a:lnTo>
                  <a:pt x="270158" y="3188456"/>
                </a:lnTo>
                <a:cubicBezTo>
                  <a:pt x="120954" y="3188456"/>
                  <a:pt x="0" y="3067502"/>
                  <a:pt x="0" y="2918298"/>
                </a:cubicBezTo>
                <a:lnTo>
                  <a:pt x="0" y="270158"/>
                </a:lnTo>
                <a:cubicBezTo>
                  <a:pt x="0" y="120954"/>
                  <a:pt x="120954" y="0"/>
                  <a:pt x="270158" y="0"/>
                </a:cubicBezTo>
                <a:close/>
              </a:path>
            </a:pathLst>
          </a:custGeom>
          <a:noFill/>
          <a:ln>
            <a:noFill/>
          </a:ln>
        </p:spPr>
      </p:pic>
      <p:pic>
        <p:nvPicPr>
          <p:cNvPr id="6" name="图片 5"/>
          <p:cNvPicPr>
            <a:picLocks noChangeAspect="1"/>
          </p:cNvPicPr>
          <p:nvPr/>
        </p:nvPicPr>
        <p:blipFill>
          <a:blip r:embed="rId2">
            <a:alphaModFix/>
          </a:blip>
          <a:srcRect l="17293" t="5349" r="17293" b="5349"/>
          <a:stretch>
            <a:fillRect/>
          </a:stretch>
        </p:blipFill>
        <p:spPr>
          <a:xfrm>
            <a:off x="6353178" y="1390290"/>
            <a:ext cx="4775998" cy="3188456"/>
          </a:xfrm>
          <a:custGeom>
            <a:avLst/>
            <a:gdLst/>
            <a:ahLst/>
            <a:cxnLst/>
            <a:rect l="l" t="t" r="r" b="b"/>
            <a:pathLst>
              <a:path w="4775998" h="3188456">
                <a:moveTo>
                  <a:pt x="270158" y="0"/>
                </a:moveTo>
                <a:lnTo>
                  <a:pt x="4505840" y="0"/>
                </a:lnTo>
                <a:cubicBezTo>
                  <a:pt x="4655044" y="0"/>
                  <a:pt x="4775998" y="120954"/>
                  <a:pt x="4775998" y="270158"/>
                </a:cubicBezTo>
                <a:lnTo>
                  <a:pt x="4775998" y="2918298"/>
                </a:lnTo>
                <a:cubicBezTo>
                  <a:pt x="4775998" y="3067502"/>
                  <a:pt x="4655044" y="3188456"/>
                  <a:pt x="4505840" y="3188456"/>
                </a:cubicBezTo>
                <a:lnTo>
                  <a:pt x="270158" y="3188456"/>
                </a:lnTo>
                <a:cubicBezTo>
                  <a:pt x="120954" y="3188456"/>
                  <a:pt x="0" y="3067502"/>
                  <a:pt x="0" y="2918298"/>
                </a:cubicBezTo>
                <a:lnTo>
                  <a:pt x="0" y="270158"/>
                </a:lnTo>
                <a:cubicBezTo>
                  <a:pt x="0" y="120954"/>
                  <a:pt x="120954" y="0"/>
                  <a:pt x="270158" y="0"/>
                </a:cubicBezTo>
                <a:close/>
              </a:path>
            </a:pathLst>
          </a:custGeom>
          <a:noFill/>
          <a:ln>
            <a:noFill/>
          </a:ln>
        </p:spPr>
      </p:pic>
      <p:sp>
        <p:nvSpPr>
          <p:cNvPr id="7" name="标题 1"/>
          <p:cNvSpPr txBox="1"/>
          <p:nvPr/>
        </p:nvSpPr>
        <p:spPr>
          <a:xfrm>
            <a:off x="6474721" y="4731850"/>
            <a:ext cx="4532914" cy="1260010"/>
          </a:xfrm>
          <a:prstGeom prst="rect">
            <a:avLst/>
          </a:prstGeom>
          <a:noFill/>
          <a:ln>
            <a:noFill/>
          </a:ln>
        </p:spPr>
        <p:txBody>
          <a:bodyPr vert="horz" wrap="square" lIns="0" tIns="0" rIns="0" bIns="0" rtlCol="0" anchor="t"/>
          <a:lstStyle/>
          <a:p>
            <a:pPr algn="ctr">
              <a:lnSpc>
                <a:spcPct val="150000"/>
              </a:lnSpc>
            </a:pPr>
            <a:r>
              <a:rPr kumimoji="1" lang="en-US" altLang="zh-CN" sz="1400">
                <a:ln w="12700">
                  <a:noFill/>
                </a:ln>
                <a:solidFill>
                  <a:srgbClr val="FFFFFF">
                    <a:alpha val="100000"/>
                  </a:srgbClr>
                </a:solidFill>
                <a:latin typeface="Source Han Sans"/>
                <a:ea typeface="Source Han Sans"/>
                <a:cs typeface="Source Han Sans"/>
              </a:rPr>
              <a:t>分享功能：提供数据报告的分享功能，方便用户在社区内进行交流和讨论。</a:t>
            </a:r>
            <a:endParaRPr kumimoji="1" lang="zh-CN" altLang="en-US"/>
          </a:p>
        </p:txBody>
      </p:sp>
      <p:sp>
        <p:nvSpPr>
          <p:cNvPr id="8"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数据报告的导出与分享</a:t>
            </a:r>
            <a:endParaRPr kumimoji="1" lang="zh-CN" altLang="en-US"/>
          </a:p>
        </p:txBody>
      </p:sp>
      <p:sp>
        <p:nvSpPr>
          <p:cNvPr id="9"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1"/>
            <a:ext cx="12192000" cy="6857999"/>
          </a:xfrm>
          <a:prstGeom prst="rect">
            <a:avLst/>
          </a:prstGeom>
          <a:noFill/>
          <a:ln>
            <a:noFill/>
          </a:ln>
        </p:spPr>
      </p:pic>
      <p:sp>
        <p:nvSpPr>
          <p:cNvPr id="3" name="标题 1"/>
          <p:cNvSpPr txBox="1"/>
          <p:nvPr/>
        </p:nvSpPr>
        <p:spPr>
          <a:xfrm>
            <a:off x="609744" y="5776350"/>
            <a:ext cx="2085625" cy="492444"/>
          </a:xfrm>
          <a:prstGeom prst="round2DiagRect">
            <a:avLst>
              <a:gd name="adj1" fmla="val 50000"/>
              <a:gd name="adj2" fmla="val 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3215357" y="5776350"/>
            <a:ext cx="2228534" cy="492444"/>
          </a:xfrm>
          <a:prstGeom prst="round2DiagRect">
            <a:avLst>
              <a:gd name="adj1" fmla="val 50000"/>
              <a:gd name="adj2" fmla="val 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0" y="1068496"/>
            <a:ext cx="12192000" cy="4376057"/>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115626" y="0"/>
            <a:ext cx="2380343" cy="5444552"/>
          </a:xfrm>
          <a:prstGeom prst="parallelogram">
            <a:avLst>
              <a:gd name="adj" fmla="val 32413"/>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7575309" y="0"/>
            <a:ext cx="2380343" cy="4376057"/>
          </a:xfrm>
          <a:prstGeom prst="parallelogram">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9562039" y="2512052"/>
            <a:ext cx="2380343" cy="4376057"/>
          </a:xfrm>
          <a:prstGeom prst="parallelogram">
            <a:avLst>
              <a:gd name="adj" fmla="val 30488"/>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7407752" y="1068495"/>
            <a:ext cx="4780986" cy="3728010"/>
          </a:xfrm>
          <a:prstGeom prst="parallelogram">
            <a:avLst>
              <a:gd name="adj" fmla="val 16788"/>
            </a:avLst>
          </a:prstGeom>
          <a:solidFill>
            <a:schemeClr val="bg1"/>
          </a:solidFill>
          <a:ln w="19050" cap="sq">
            <a:solidFill>
              <a:schemeClr val="accent1">
                <a:alpha val="100000"/>
              </a:schemeClr>
            </a:solidFill>
            <a:prstDash val="dash"/>
            <a:miter/>
          </a:ln>
        </p:spPr>
        <p:txBody>
          <a:bodyPr vert="horz" wrap="square" lIns="91440" tIns="45720" rIns="91440" bIns="45720" rtlCol="0" anchor="ctr"/>
          <a:lstStyle/>
          <a:p>
            <a:pPr algn="ctr">
              <a:lnSpc>
                <a:spcPct val="110000"/>
              </a:lnSpc>
            </a:pPr>
            <a:endParaRPr kumimoji="1" lang="zh-CN" altLang="en-US"/>
          </a:p>
        </p:txBody>
      </p:sp>
      <p:pic>
        <p:nvPicPr>
          <p:cNvPr id="11" name="图片 10"/>
          <p:cNvPicPr>
            <a:picLocks noChangeAspect="1"/>
          </p:cNvPicPr>
          <p:nvPr/>
        </p:nvPicPr>
        <p:blipFill>
          <a:blip r:embed="rId3">
            <a:alphaModFix/>
          </a:blip>
          <a:srcRect l="6936" r="6936"/>
          <a:stretch>
            <a:fillRect/>
          </a:stretch>
        </p:blipFill>
        <p:spPr>
          <a:xfrm>
            <a:off x="7644641" y="1282187"/>
            <a:ext cx="4253876" cy="3296006"/>
          </a:xfrm>
          <a:prstGeom prst="parallelogram">
            <a:avLst>
              <a:gd name="adj" fmla="val 16433"/>
            </a:avLst>
          </a:prstGeom>
          <a:noFill/>
          <a:ln>
            <a:noFill/>
          </a:ln>
        </p:spPr>
      </p:pic>
      <p:sp>
        <p:nvSpPr>
          <p:cNvPr id="12" name="标题 1"/>
          <p:cNvSpPr txBox="1"/>
          <p:nvPr/>
        </p:nvSpPr>
        <p:spPr>
          <a:xfrm>
            <a:off x="529160" y="2401043"/>
            <a:ext cx="6296245" cy="2177150"/>
          </a:xfrm>
          <a:prstGeom prst="rect">
            <a:avLst/>
          </a:prstGeom>
          <a:noFill/>
          <a:ln>
            <a:noFill/>
          </a:ln>
        </p:spPr>
        <p:txBody>
          <a:bodyPr vert="horz" wrap="square" lIns="0" tIns="0" rIns="0" bIns="0" rtlCol="0" anchor="ctr"/>
          <a:lstStyle/>
          <a:p>
            <a:pPr algn="l">
              <a:lnSpc>
                <a:spcPct val="130000"/>
              </a:lnSpc>
            </a:pPr>
            <a:r>
              <a:rPr kumimoji="1" lang="en-US" altLang="zh-CN" sz="5000">
                <a:ln w="12700">
                  <a:noFill/>
                </a:ln>
                <a:solidFill>
                  <a:srgbClr val="FFFFFF">
                    <a:alpha val="100000"/>
                  </a:srgbClr>
                </a:solidFill>
                <a:latin typeface="OPPOSans H"/>
                <a:ea typeface="OPPOSans H"/>
                <a:cs typeface="OPPOSans H"/>
              </a:rPr>
              <a:t>谢谢大家</a:t>
            </a:r>
            <a:endParaRPr kumimoji="1" lang="zh-CN" altLang="en-US"/>
          </a:p>
        </p:txBody>
      </p:sp>
      <p:sp>
        <p:nvSpPr>
          <p:cNvPr id="13" name="标题 1"/>
          <p:cNvSpPr txBox="1"/>
          <p:nvPr/>
        </p:nvSpPr>
        <p:spPr>
          <a:xfrm>
            <a:off x="529160" y="1408842"/>
            <a:ext cx="1754008" cy="563208"/>
          </a:xfrm>
          <a:prstGeom prst="roundRect">
            <a:avLst>
              <a:gd name="adj" fmla="val 50000"/>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659799" y="1413447"/>
            <a:ext cx="1492731" cy="553998"/>
          </a:xfrm>
          <a:prstGeom prst="rect">
            <a:avLst/>
          </a:prstGeom>
          <a:noFill/>
          <a:ln>
            <a:noFill/>
          </a:ln>
        </p:spPr>
        <p:txBody>
          <a:bodyPr vert="horz" wrap="square" lIns="91440" tIns="45720" rIns="91440" bIns="45720" rtlCol="0" anchor="ctr"/>
          <a:lstStyle/>
          <a:p>
            <a:pPr algn="ctr">
              <a:lnSpc>
                <a:spcPct val="110000"/>
              </a:lnSpc>
            </a:pPr>
            <a:r>
              <a:rPr kumimoji="1" lang="en-US" altLang="zh-CN" sz="3000" dirty="0">
                <a:ln w="12700">
                  <a:noFill/>
                </a:ln>
                <a:solidFill>
                  <a:srgbClr val="F4B183">
                    <a:alpha val="100000"/>
                  </a:srgbClr>
                </a:solidFill>
                <a:latin typeface="OPPOSans H"/>
                <a:ea typeface="OPPOSans H"/>
                <a:cs typeface="OPPOSans H"/>
              </a:rPr>
              <a:t>2024</a:t>
            </a:r>
            <a:endParaRPr kumimoji="1" lang="zh-CN" altLang="en-US" dirty="0"/>
          </a:p>
        </p:txBody>
      </p:sp>
      <p:sp>
        <p:nvSpPr>
          <p:cNvPr id="15" name="标题 1"/>
          <p:cNvSpPr txBox="1"/>
          <p:nvPr/>
        </p:nvSpPr>
        <p:spPr>
          <a:xfrm>
            <a:off x="480663" y="4782386"/>
            <a:ext cx="5615337" cy="55817"/>
          </a:xfrm>
          <a:prstGeom prst="roundRect">
            <a:avLst>
              <a:gd name="adj" fmla="val 50000"/>
            </a:avLst>
          </a:prstGeom>
          <a:gradFill>
            <a:gsLst>
              <a:gs pos="0">
                <a:schemeClr val="accent2"/>
              </a:gs>
              <a:gs pos="100000">
                <a:schemeClr val="bg1">
                  <a:alpha val="0"/>
                </a:schemeClr>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6" name="标题 1"/>
          <p:cNvSpPr txBox="1"/>
          <p:nvPr/>
        </p:nvSpPr>
        <p:spPr>
          <a:xfrm>
            <a:off x="529160" y="5747322"/>
            <a:ext cx="2085625" cy="492444"/>
          </a:xfrm>
          <a:prstGeom prst="round2DiagRect">
            <a:avLst>
              <a:gd name="adj1" fmla="val 50000"/>
              <a:gd name="adj2" fmla="val 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3134773" y="5747322"/>
            <a:ext cx="2228534" cy="492444"/>
          </a:xfrm>
          <a:prstGeom prst="round2DiagRect">
            <a:avLst>
              <a:gd name="adj1" fmla="val 50000"/>
              <a:gd name="adj2" fmla="val 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564369" y="5748118"/>
            <a:ext cx="2005895" cy="466859"/>
          </a:xfrm>
          <a:prstGeom prst="rect">
            <a:avLst/>
          </a:prstGeom>
          <a:noFill/>
          <a:ln>
            <a:noFill/>
          </a:ln>
        </p:spPr>
        <p:txBody>
          <a:bodyPr vert="horz" wrap="square" lIns="91440" tIns="45720" rIns="91440" bIns="45720" rtlCol="0" anchor="ctr"/>
          <a:lstStyle/>
          <a:p>
            <a:pPr algn="ctr">
              <a:lnSpc>
                <a:spcPct val="130000"/>
              </a:lnSpc>
            </a:pPr>
            <a:r>
              <a:rPr kumimoji="1" lang="en-US" altLang="zh-CN" sz="1600" dirty="0" err="1">
                <a:ln w="12700">
                  <a:noFill/>
                </a:ln>
                <a:solidFill>
                  <a:srgbClr val="FFFFFF">
                    <a:alpha val="100000"/>
                  </a:srgbClr>
                </a:solidFill>
                <a:latin typeface="+mn-ea"/>
                <a:cs typeface="OPPOSans R"/>
              </a:rPr>
              <a:t>汇报</a:t>
            </a:r>
            <a:r>
              <a:rPr kumimoji="1" lang="zh-CN" altLang="en-US" sz="1600" dirty="0">
                <a:ln w="12700">
                  <a:noFill/>
                </a:ln>
                <a:solidFill>
                  <a:srgbClr val="FFFFFF">
                    <a:alpha val="100000"/>
                  </a:srgbClr>
                </a:solidFill>
                <a:latin typeface="+mn-ea"/>
              </a:rPr>
              <a:t>小组</a:t>
            </a:r>
            <a:r>
              <a:rPr kumimoji="1" lang="en-US" altLang="zh-CN" sz="1600" dirty="0">
                <a:ln w="12700">
                  <a:noFill/>
                </a:ln>
                <a:solidFill>
                  <a:srgbClr val="FFFFFF">
                    <a:alpha val="100000"/>
                  </a:srgbClr>
                </a:solidFill>
                <a:latin typeface="+mn-ea"/>
              </a:rPr>
              <a:t>：</a:t>
            </a:r>
            <a:r>
              <a:rPr kumimoji="1" lang="zh-CN" altLang="en-US" sz="1600" dirty="0">
                <a:ln w="12700">
                  <a:noFill/>
                </a:ln>
                <a:solidFill>
                  <a:srgbClr val="FFFFFF">
                    <a:alpha val="100000"/>
                  </a:srgbClr>
                </a:solidFill>
                <a:latin typeface="+mn-ea"/>
              </a:rPr>
              <a:t>一个</a:t>
            </a:r>
            <a:r>
              <a:rPr kumimoji="1" lang="en-US" altLang="zh-CN" sz="1600" dirty="0">
                <a:ln w="12700">
                  <a:noFill/>
                </a:ln>
                <a:solidFill>
                  <a:srgbClr val="FFFFFF">
                    <a:alpha val="100000"/>
                  </a:srgbClr>
                </a:solidFill>
                <a:latin typeface="+mn-ea"/>
              </a:rPr>
              <a:t>bug</a:t>
            </a:r>
            <a:r>
              <a:rPr kumimoji="1" lang="zh-CN" altLang="en-US" sz="1600" dirty="0">
                <a:ln w="12700">
                  <a:noFill/>
                </a:ln>
                <a:solidFill>
                  <a:srgbClr val="FFFFFF">
                    <a:alpha val="100000"/>
                  </a:srgbClr>
                </a:solidFill>
                <a:latin typeface="+mn-ea"/>
              </a:rPr>
              <a:t>一整天</a:t>
            </a:r>
          </a:p>
        </p:txBody>
      </p:sp>
      <p:sp>
        <p:nvSpPr>
          <p:cNvPr id="19" name="标题 1"/>
          <p:cNvSpPr txBox="1"/>
          <p:nvPr/>
        </p:nvSpPr>
        <p:spPr>
          <a:xfrm>
            <a:off x="3172874" y="5748119"/>
            <a:ext cx="2190434" cy="466859"/>
          </a:xfrm>
          <a:prstGeom prst="rect">
            <a:avLst/>
          </a:prstGeom>
          <a:noFill/>
          <a:ln>
            <a:noFill/>
          </a:ln>
        </p:spPr>
        <p:txBody>
          <a:bodyPr vert="horz" wrap="square" lIns="91440" tIns="45720" rIns="91440" bIns="45720" rtlCol="0" anchor="ctr"/>
          <a:lstStyle/>
          <a:p>
            <a:pPr algn="ctr">
              <a:lnSpc>
                <a:spcPct val="130000"/>
              </a:lnSpc>
            </a:pPr>
            <a:r>
              <a:rPr kumimoji="1" lang="en-US" altLang="zh-CN" sz="1600" dirty="0">
                <a:ln w="12700">
                  <a:noFill/>
                </a:ln>
                <a:solidFill>
                  <a:schemeClr val="bg1"/>
                </a:solidFill>
                <a:latin typeface="+mn-ea"/>
                <a:cs typeface="OPPOSans R"/>
              </a:rPr>
              <a:t>汇报时间：2024/12/17</a:t>
            </a:r>
            <a:endParaRPr kumimoji="1" lang="zh-CN" altLang="en-US" sz="1600" dirty="0">
              <a:solidFill>
                <a:schemeClr val="bg1"/>
              </a:solidFill>
              <a:latin typeface="+mn-ea"/>
            </a:endParaRPr>
          </a:p>
        </p:txBody>
      </p:sp>
      <p:sp>
        <p:nvSpPr>
          <p:cNvPr id="20" name="标题 1"/>
          <p:cNvSpPr txBox="1"/>
          <p:nvPr/>
        </p:nvSpPr>
        <p:spPr>
          <a:xfrm>
            <a:off x="799081" y="2100990"/>
            <a:ext cx="1214166" cy="52782"/>
          </a:xfrm>
          <a:prstGeom prst="roundRect">
            <a:avLst>
              <a:gd name="adj" fmla="val 50000"/>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1" name="标题 1"/>
          <p:cNvSpPr txBox="1"/>
          <p:nvPr/>
        </p:nvSpPr>
        <p:spPr>
          <a:xfrm>
            <a:off x="712707" y="2191977"/>
            <a:ext cx="1386914" cy="45720"/>
          </a:xfrm>
          <a:prstGeom prst="roundRect">
            <a:avLst>
              <a:gd name="adj" fmla="val 50000"/>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22" name="标题 1"/>
          <p:cNvSpPr txBox="1"/>
          <p:nvPr/>
        </p:nvSpPr>
        <p:spPr>
          <a:xfrm>
            <a:off x="529160" y="4963361"/>
            <a:ext cx="3106470" cy="276999"/>
          </a:xfrm>
          <a:prstGeom prst="rect">
            <a:avLst/>
          </a:prstGeom>
          <a:noFill/>
          <a:ln>
            <a:noFill/>
          </a:ln>
        </p:spPr>
        <p:txBody>
          <a:bodyPr vert="horz" wrap="square" lIns="0" tIns="0" rIns="0" bIns="0" rtlCol="0" anchor="t"/>
          <a:lstStyle/>
          <a:p>
            <a:pPr algn="l">
              <a:lnSpc>
                <a:spcPct val="110000"/>
              </a:lnSpc>
            </a:pPr>
            <a:r>
              <a:rPr kumimoji="1" lang="en-US" altLang="zh-CN" sz="1800">
                <a:ln w="12700">
                  <a:noFill/>
                </a:ln>
                <a:solidFill>
                  <a:srgbClr val="FFFFFF">
                    <a:alpha val="73000"/>
                  </a:srgbClr>
                </a:solidFill>
                <a:latin typeface="OPPOSans R"/>
                <a:ea typeface="OPPOSans R"/>
                <a:cs typeface="OPPOSans R"/>
              </a:rPr>
              <a:t>PowerPoint Design</a:t>
            </a:r>
            <a:endParaRPr kumimoji="1"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1"/>
            <a:ext cx="12192000" cy="6857999"/>
          </a:xfrm>
          <a:prstGeom prst="rect">
            <a:avLst/>
          </a:prstGeom>
          <a:noFill/>
          <a:ln>
            <a:noFill/>
          </a:ln>
        </p:spPr>
      </p:pic>
      <p:sp>
        <p:nvSpPr>
          <p:cNvPr id="3" name="标题 1"/>
          <p:cNvSpPr txBox="1"/>
          <p:nvPr/>
        </p:nvSpPr>
        <p:spPr>
          <a:xfrm>
            <a:off x="7723279" y="5754388"/>
            <a:ext cx="3878645" cy="481173"/>
          </a:xfrm>
          <a:prstGeom prst="roundRect">
            <a:avLst>
              <a:gd name="adj" fmla="val 5000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a:off x="0" y="1068496"/>
            <a:ext cx="12192000" cy="4376057"/>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flipH="1">
            <a:off x="1907926" y="0"/>
            <a:ext cx="2380343" cy="5444552"/>
          </a:xfrm>
          <a:prstGeom prst="parallelogram">
            <a:avLst>
              <a:gd name="adj" fmla="val 32413"/>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flipH="1">
            <a:off x="2198145" y="0"/>
            <a:ext cx="2380343" cy="4376057"/>
          </a:xfrm>
          <a:prstGeom prst="parallelogram">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H="1">
            <a:off x="225037" y="2512052"/>
            <a:ext cx="2380343" cy="4376057"/>
          </a:xfrm>
          <a:prstGeom prst="parallelogram">
            <a:avLst>
              <a:gd name="adj" fmla="val 30488"/>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flipH="1">
            <a:off x="0" y="1068495"/>
            <a:ext cx="4780986" cy="3728010"/>
          </a:xfrm>
          <a:prstGeom prst="parallelogram">
            <a:avLst>
              <a:gd name="adj" fmla="val 16788"/>
            </a:avLst>
          </a:prstGeom>
          <a:solidFill>
            <a:schemeClr val="bg1"/>
          </a:solidFill>
          <a:ln w="19050" cap="sq">
            <a:solidFill>
              <a:schemeClr val="accent1">
                <a:alpha val="100000"/>
              </a:schemeClr>
            </a:solidFill>
            <a:prstDash val="dash"/>
            <a:miter/>
          </a:ln>
        </p:spPr>
        <p:txBody>
          <a:bodyPr vert="horz" wrap="square" lIns="91440" tIns="45720" rIns="91440" bIns="45720" rtlCol="0" anchor="ctr"/>
          <a:lstStyle/>
          <a:p>
            <a:pPr algn="ctr">
              <a:lnSpc>
                <a:spcPct val="110000"/>
              </a:lnSpc>
            </a:pPr>
            <a:endParaRPr kumimoji="1" lang="zh-CN" altLang="en-US"/>
          </a:p>
        </p:txBody>
      </p:sp>
      <p:pic>
        <p:nvPicPr>
          <p:cNvPr id="10" name="图片 9"/>
          <p:cNvPicPr>
            <a:picLocks noChangeAspect="1"/>
          </p:cNvPicPr>
          <p:nvPr/>
        </p:nvPicPr>
        <p:blipFill>
          <a:blip r:embed="rId3">
            <a:alphaModFix/>
          </a:blip>
          <a:srcRect l="6936" r="6936"/>
          <a:stretch>
            <a:fillRect/>
          </a:stretch>
        </p:blipFill>
        <p:spPr>
          <a:xfrm flipH="1">
            <a:off x="290221" y="1282187"/>
            <a:ext cx="4253876" cy="3296006"/>
          </a:xfrm>
          <a:prstGeom prst="parallelogram">
            <a:avLst>
              <a:gd name="adj" fmla="val 16433"/>
            </a:avLst>
          </a:prstGeom>
          <a:noFill/>
          <a:ln>
            <a:noFill/>
          </a:ln>
        </p:spPr>
      </p:pic>
      <p:sp>
        <p:nvSpPr>
          <p:cNvPr id="11" name="标题 1"/>
          <p:cNvSpPr txBox="1"/>
          <p:nvPr/>
        </p:nvSpPr>
        <p:spPr>
          <a:xfrm>
            <a:off x="6991555" y="1080806"/>
            <a:ext cx="3344431" cy="1567144"/>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PART</a:t>
            </a:r>
            <a:endParaRPr kumimoji="1" lang="zh-CN" altLang="en-US"/>
          </a:p>
        </p:txBody>
      </p:sp>
      <p:sp>
        <p:nvSpPr>
          <p:cNvPr id="12" name="标题 1"/>
          <p:cNvSpPr txBox="1"/>
          <p:nvPr/>
        </p:nvSpPr>
        <p:spPr>
          <a:xfrm>
            <a:off x="5353050" y="3021303"/>
            <a:ext cx="6302330" cy="2009045"/>
          </a:xfrm>
          <a:prstGeom prst="rect">
            <a:avLst/>
          </a:prstGeom>
          <a:noFill/>
          <a:ln>
            <a:noFill/>
          </a:ln>
        </p:spPr>
        <p:txBody>
          <a:bodyPr vert="horz" wrap="square" lIns="0" tIns="0" rIns="0" bIns="0" rtlCol="0" anchor="ctr"/>
          <a:lstStyle/>
          <a:p>
            <a:pPr algn="r">
              <a:lnSpc>
                <a:spcPct val="130000"/>
              </a:lnSpc>
            </a:pPr>
            <a:r>
              <a:rPr kumimoji="1" lang="en-US" altLang="zh-CN" sz="4500">
                <a:ln w="12700">
                  <a:noFill/>
                </a:ln>
                <a:solidFill>
                  <a:srgbClr val="FFFFFF">
                    <a:alpha val="100000"/>
                  </a:srgbClr>
                </a:solidFill>
                <a:latin typeface="OPPOSans H"/>
                <a:ea typeface="OPPOSans H"/>
                <a:cs typeface="OPPOSans H"/>
              </a:rPr>
              <a:t>项目概述与目标</a:t>
            </a:r>
            <a:endParaRPr kumimoji="1" lang="zh-CN" altLang="en-US"/>
          </a:p>
        </p:txBody>
      </p:sp>
      <p:sp>
        <p:nvSpPr>
          <p:cNvPr id="13" name="标题 1"/>
          <p:cNvSpPr txBox="1"/>
          <p:nvPr/>
        </p:nvSpPr>
        <p:spPr>
          <a:xfrm flipH="1">
            <a:off x="4915055" y="2705821"/>
            <a:ext cx="6740325" cy="154119"/>
          </a:xfrm>
          <a:prstGeom prst="roundRect">
            <a:avLst>
              <a:gd name="adj" fmla="val 50000"/>
            </a:avLst>
          </a:prstGeom>
          <a:gradFill>
            <a:gsLst>
              <a:gs pos="0">
                <a:schemeClr val="accent2"/>
              </a:gs>
              <a:gs pos="100000">
                <a:schemeClr val="bg1">
                  <a:alpha val="0"/>
                </a:schemeClr>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7776735" y="5703588"/>
            <a:ext cx="3878645" cy="481173"/>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0257312" y="-537029"/>
            <a:ext cx="1490890" cy="3184979"/>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01</a:t>
            </a:r>
            <a:endParaRPr kumimoji="1" lang="zh-CN" altLang="en-US"/>
          </a:p>
        </p:txBody>
      </p:sp>
      <p:sp>
        <p:nvSpPr>
          <p:cNvPr id="16" name="标题 1"/>
          <p:cNvSpPr txBox="1"/>
          <p:nvPr/>
        </p:nvSpPr>
        <p:spPr>
          <a:xfrm>
            <a:off x="7919762" y="5744119"/>
            <a:ext cx="3668438" cy="400110"/>
          </a:xfrm>
          <a:prstGeom prst="rect">
            <a:avLst/>
          </a:prstGeom>
          <a:noFill/>
          <a:ln>
            <a:noFill/>
          </a:ln>
        </p:spPr>
        <p:txBody>
          <a:bodyPr vert="horz" wrap="square" lIns="0" tIns="0" rIns="0" bIns="0" rtlCol="0" anchor="ctr"/>
          <a:lstStyle/>
          <a:p>
            <a:pPr algn="ctr">
              <a:lnSpc>
                <a:spcPct val="110000"/>
              </a:lnSpc>
            </a:pPr>
            <a:r>
              <a:rPr kumimoji="1" lang="en-US" altLang="zh-CN" sz="1800" dirty="0">
                <a:ln w="12700">
                  <a:noFill/>
                </a:ln>
                <a:solidFill>
                  <a:srgbClr val="FFFFFF">
                    <a:alpha val="100000"/>
                  </a:srgbClr>
                </a:solidFill>
                <a:latin typeface="OPPOSans R"/>
                <a:ea typeface="OPPOSans R"/>
                <a:cs typeface="OPPOSans R"/>
              </a:rPr>
              <a:t>POWERPOINT DESIGN</a:t>
            </a:r>
            <a:endParaRPr kumimoji="1"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grpSp>
        <p:nvGrpSpPr>
          <p:cNvPr id="3" name="组合 2"/>
          <p:cNvGrpSpPr/>
          <p:nvPr/>
        </p:nvGrpSpPr>
        <p:grpSpPr>
          <a:xfrm>
            <a:off x="0" y="5899346"/>
            <a:ext cx="12192000" cy="958654"/>
            <a:chOff x="0" y="5899346"/>
            <a:chExt cx="12192000" cy="958654"/>
          </a:xfrm>
        </p:grpSpPr>
        <p:sp>
          <p:nvSpPr>
            <p:cNvPr id="4" name="标题 1"/>
            <p:cNvSpPr txBox="1"/>
            <p:nvPr/>
          </p:nvSpPr>
          <p:spPr>
            <a:xfrm>
              <a:off x="0" y="5899346"/>
              <a:ext cx="12192000" cy="958654"/>
            </a:xfrm>
            <a:custGeom>
              <a:avLst/>
              <a:gdLst>
                <a:gd name="connsiteX0" fmla="*/ 0 w 12192000"/>
                <a:gd name="connsiteY0" fmla="*/ 0 h 3563982"/>
                <a:gd name="connsiteX1" fmla="*/ 21223 w 12192000"/>
                <a:gd name="connsiteY1" fmla="*/ 27596 h 3563982"/>
                <a:gd name="connsiteX2" fmla="*/ 6096000 w 12192000"/>
                <a:gd name="connsiteY2" fmla="*/ 3055905 h 3563982"/>
                <a:gd name="connsiteX3" fmla="*/ 12170777 w 12192000"/>
                <a:gd name="connsiteY3" fmla="*/ 27596 h 3563982"/>
                <a:gd name="connsiteX4" fmla="*/ 12192000 w 12192000"/>
                <a:gd name="connsiteY4" fmla="*/ 0 h 3563982"/>
                <a:gd name="connsiteX5" fmla="*/ 12192000 w 12192000"/>
                <a:gd name="connsiteY5" fmla="*/ 3563982 h 3563982"/>
                <a:gd name="connsiteX6" fmla="*/ 0 w 12192000"/>
                <a:gd name="connsiteY6" fmla="*/ 3563982 h 3563982"/>
              </a:gdLst>
              <a:ahLst/>
              <a:cxnLst/>
              <a:rect l="l" t="t" r="r" b="b"/>
              <a:pathLst>
                <a:path w="12192000" h="3563982">
                  <a:moveTo>
                    <a:pt x="0" y="0"/>
                  </a:moveTo>
                  <a:lnTo>
                    <a:pt x="21223" y="27596"/>
                  </a:lnTo>
                  <a:cubicBezTo>
                    <a:pt x="1522464" y="1887950"/>
                    <a:pt x="3688133" y="3055905"/>
                    <a:pt x="6096000" y="3055905"/>
                  </a:cubicBezTo>
                  <a:cubicBezTo>
                    <a:pt x="8503868" y="3055905"/>
                    <a:pt x="10669536" y="1887950"/>
                    <a:pt x="12170777" y="27596"/>
                  </a:cubicBezTo>
                  <a:lnTo>
                    <a:pt x="12192000" y="0"/>
                  </a:lnTo>
                  <a:lnTo>
                    <a:pt x="12192000" y="3563982"/>
                  </a:lnTo>
                  <a:lnTo>
                    <a:pt x="0" y="3563982"/>
                  </a:lnTo>
                  <a:close/>
                </a:path>
              </a:pathLst>
            </a:custGeom>
            <a:solidFill>
              <a:schemeClr val="accent1">
                <a:lumMod val="20000"/>
                <a:lumOff val="80000"/>
                <a:alpha val="18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0" y="6188758"/>
              <a:ext cx="12192000" cy="669242"/>
            </a:xfrm>
            <a:custGeom>
              <a:avLst/>
              <a:gdLst>
                <a:gd name="connsiteX0" fmla="*/ 0 w 12192000"/>
                <a:gd name="connsiteY0" fmla="*/ 0 h 2488036"/>
                <a:gd name="connsiteX1" fmla="*/ 21223 w 12192000"/>
                <a:gd name="connsiteY1" fmla="*/ 18287 h 2488036"/>
                <a:gd name="connsiteX2" fmla="*/ 6096000 w 12192000"/>
                <a:gd name="connsiteY2" fmla="*/ 2025118 h 2488036"/>
                <a:gd name="connsiteX3" fmla="*/ 12170777 w 12192000"/>
                <a:gd name="connsiteY3" fmla="*/ 18287 h 2488036"/>
                <a:gd name="connsiteX4" fmla="*/ 12192000 w 12192000"/>
                <a:gd name="connsiteY4" fmla="*/ 0 h 2488036"/>
                <a:gd name="connsiteX5" fmla="*/ 12192000 w 12192000"/>
                <a:gd name="connsiteY5" fmla="*/ 2488036 h 2488036"/>
                <a:gd name="connsiteX6" fmla="*/ 0 w 12192000"/>
                <a:gd name="connsiteY6" fmla="*/ 2488036 h 2488036"/>
              </a:gdLst>
              <a:ahLst/>
              <a:cxnLst/>
              <a:rect l="l" t="t" r="r" b="b"/>
              <a:pathLst>
                <a:path w="12192000" h="2488036">
                  <a:moveTo>
                    <a:pt x="0" y="0"/>
                  </a:moveTo>
                  <a:lnTo>
                    <a:pt x="21223" y="18287"/>
                  </a:lnTo>
                  <a:cubicBezTo>
                    <a:pt x="1522464" y="1251126"/>
                    <a:pt x="3688133" y="2025118"/>
                    <a:pt x="6096000" y="2025118"/>
                  </a:cubicBezTo>
                  <a:cubicBezTo>
                    <a:pt x="8503868" y="2025118"/>
                    <a:pt x="10669536" y="1251126"/>
                    <a:pt x="12170777" y="18287"/>
                  </a:cubicBezTo>
                  <a:lnTo>
                    <a:pt x="12192000" y="0"/>
                  </a:lnTo>
                  <a:lnTo>
                    <a:pt x="12192000" y="2488036"/>
                  </a:lnTo>
                  <a:lnTo>
                    <a:pt x="0" y="2488036"/>
                  </a:lnTo>
                  <a:close/>
                </a:path>
              </a:pathLst>
            </a:custGeom>
            <a:gradFill>
              <a:gsLst>
                <a:gs pos="0">
                  <a:schemeClr val="accent2"/>
                </a:gs>
                <a:gs pos="100000">
                  <a:schemeClr val="accent2">
                    <a:lumMod val="75000"/>
                  </a:schemeClr>
                </a:gs>
              </a:gsLst>
              <a:lin ang="5400000" scaled="0"/>
            </a:gradFill>
            <a:ln w="3175" cap="sq">
              <a:solidFill>
                <a:schemeClr val="accent1">
                  <a:lumMod val="20000"/>
                  <a:lumOff val="80000"/>
                </a:schemeClr>
              </a:solidFill>
              <a:miter/>
            </a:ln>
            <a:effectLst>
              <a:outerShdw blurRad="368300" dist="38100" dir="16200000" rotWithShape="0">
                <a:schemeClr val="accent1">
                  <a:alpha val="26000"/>
                </a:schemeClr>
              </a:outerShdw>
            </a:effectLst>
          </p:spPr>
          <p:txBody>
            <a:bodyPr vert="horz" wrap="square" lIns="91440" tIns="45720" rIns="91440" bIns="45720" rtlCol="0" anchor="ctr"/>
            <a:lstStyle/>
            <a:p>
              <a:pPr algn="ctr">
                <a:lnSpc>
                  <a:spcPct val="110000"/>
                </a:lnSpc>
              </a:pPr>
              <a:endParaRPr kumimoji="1" lang="zh-CN" altLang="en-US"/>
            </a:p>
          </p:txBody>
        </p:sp>
      </p:grpSp>
      <p:sp>
        <p:nvSpPr>
          <p:cNvPr id="6" name="标题 1"/>
          <p:cNvSpPr txBox="1"/>
          <p:nvPr/>
        </p:nvSpPr>
        <p:spPr>
          <a:xfrm>
            <a:off x="695685" y="2084480"/>
            <a:ext cx="5274674" cy="2952339"/>
          </a:xfrm>
          <a:prstGeom prst="rect">
            <a:avLst/>
          </a:prstGeom>
          <a:solidFill>
            <a:srgbClr val="FFFFFF">
              <a:alpha val="100000"/>
            </a:srgbClr>
          </a:solidFill>
          <a:ln w="15875" cap="flat">
            <a:noFill/>
            <a:miter/>
          </a:ln>
          <a:effectLst>
            <a:outerShdw blurRad="152400" dist="38100" dir="2700000" algn="tl" rotWithShape="0">
              <a:schemeClr val="accent1">
                <a:lumMod val="50000"/>
                <a:alpha val="19000"/>
              </a:schemeClr>
            </a:outerShdw>
          </a:effectLst>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a:off x="846720" y="2628481"/>
            <a:ext cx="5020149" cy="2252473"/>
          </a:xfrm>
          <a:prstGeom prst="rect">
            <a:avLst/>
          </a:prstGeom>
          <a:noFill/>
          <a:ln>
            <a:noFill/>
          </a:ln>
        </p:spPr>
        <p:txBody>
          <a:bodyPr vert="horz" wrap="square" lIns="0" tIns="0" rIns="0" bIns="0" rtlCol="0" anchor="ctr"/>
          <a:lstStyle/>
          <a:p>
            <a:pPr algn="l">
              <a:lnSpc>
                <a:spcPct val="150000"/>
              </a:lnSpc>
            </a:pPr>
            <a:r>
              <a:rPr kumimoji="1" lang="en-US" altLang="zh-CN" sz="1400">
                <a:ln w="12700">
                  <a:noFill/>
                </a:ln>
                <a:solidFill>
                  <a:srgbClr val="3B3838">
                    <a:alpha val="100000"/>
                  </a:srgbClr>
                </a:solidFill>
                <a:latin typeface="Source Han Sans"/>
                <a:ea typeface="Source Han Sans"/>
                <a:cs typeface="Source Han Sans"/>
              </a:rPr>
              <a:t>本项目旨在通过开发一个监测和预测开源项目活跃度的工具，为开源社区的持续健康发展提供科学依据。项目通过分析历史数据，如代码提交频率、issue解决速度、PR合并时间等，结合机器学习算法，预测开源项目的未来发展趋势。</a:t>
            </a:r>
            <a:endParaRPr kumimoji="1" lang="zh-CN" altLang="en-US"/>
          </a:p>
        </p:txBody>
      </p:sp>
      <p:sp>
        <p:nvSpPr>
          <p:cNvPr id="8" name="标题 1"/>
          <p:cNvSpPr txBox="1"/>
          <p:nvPr/>
        </p:nvSpPr>
        <p:spPr>
          <a:xfrm>
            <a:off x="689685" y="2075181"/>
            <a:ext cx="553006" cy="527788"/>
          </a:xfrm>
          <a:prstGeom prst="rect">
            <a:avLst/>
          </a:prstGeom>
          <a:gradFill>
            <a:gsLst>
              <a:gs pos="0">
                <a:schemeClr val="accent2"/>
              </a:gs>
              <a:gs pos="100000">
                <a:schemeClr val="accent2">
                  <a:lumMod val="75000"/>
                </a:schemeClr>
              </a:gs>
            </a:gsLst>
            <a:lin ang="5400000" scaled="0"/>
          </a:gradFill>
          <a:ln w="3175" cap="sq">
            <a:solidFill>
              <a:schemeClr val="accent1">
                <a:lumMod val="20000"/>
                <a:lumOff val="80000"/>
              </a:schemeClr>
            </a:solidFill>
            <a:miter/>
          </a:ln>
          <a:effectLst>
            <a:outerShdw blurRad="368300" dist="38100" dir="16200000" rotWithShape="0">
              <a:schemeClr val="accent1">
                <a:alpha val="26000"/>
              </a:schemeClr>
            </a:outerShdw>
          </a:effectLst>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6244226" y="2084480"/>
            <a:ext cx="5274674" cy="2952339"/>
          </a:xfrm>
          <a:prstGeom prst="rect">
            <a:avLst/>
          </a:prstGeom>
          <a:solidFill>
            <a:srgbClr val="FFFFFF">
              <a:alpha val="100000"/>
            </a:srgbClr>
          </a:solidFill>
          <a:ln w="15875" cap="flat">
            <a:noFill/>
            <a:miter/>
          </a:ln>
          <a:effectLst>
            <a:outerShdw blurRad="152400" dist="38100" dir="2700000" algn="tl" rotWithShape="0">
              <a:schemeClr val="accent1">
                <a:lumMod val="50000"/>
                <a:alpha val="19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6378677" y="2628481"/>
            <a:ext cx="5020149" cy="2252473"/>
          </a:xfrm>
          <a:prstGeom prst="rect">
            <a:avLst/>
          </a:prstGeom>
          <a:noFill/>
          <a:ln>
            <a:noFill/>
          </a:ln>
        </p:spPr>
        <p:txBody>
          <a:bodyPr vert="horz" wrap="square" lIns="0" tIns="0" rIns="0" bIns="0" rtlCol="0" anchor="ctr"/>
          <a:lstStyle/>
          <a:p>
            <a:pPr algn="l">
              <a:lnSpc>
                <a:spcPct val="150000"/>
              </a:lnSpc>
            </a:pPr>
            <a:r>
              <a:rPr kumimoji="1" lang="en-US" altLang="zh-CN" sz="1400">
                <a:ln w="12700">
                  <a:noFill/>
                </a:ln>
                <a:solidFill>
                  <a:srgbClr val="3B3838">
                    <a:alpha val="100000"/>
                  </a:srgbClr>
                </a:solidFill>
                <a:latin typeface="Source Han Sans"/>
                <a:ea typeface="Source Han Sans"/>
                <a:cs typeface="Source Han Sans"/>
              </a:rPr>
              <a:t>项目的重要性在于帮助开源社区管理者和参与者更好地理解项目动态，优化资源分配，提高项目成功率。</a:t>
            </a:r>
            <a:endParaRPr kumimoji="1" lang="zh-CN" altLang="en-US"/>
          </a:p>
        </p:txBody>
      </p:sp>
      <p:sp>
        <p:nvSpPr>
          <p:cNvPr id="11" name="标题 1"/>
          <p:cNvSpPr txBox="1"/>
          <p:nvPr/>
        </p:nvSpPr>
        <p:spPr>
          <a:xfrm>
            <a:off x="660400" y="2087936"/>
            <a:ext cx="621813" cy="527788"/>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OPPOSans H"/>
                <a:ea typeface="OPPOSans H"/>
                <a:cs typeface="OPPOSans H"/>
              </a:rPr>
              <a:t>01</a:t>
            </a:r>
            <a:endParaRPr kumimoji="1" lang="zh-CN" altLang="en-US"/>
          </a:p>
        </p:txBody>
      </p:sp>
      <p:sp>
        <p:nvSpPr>
          <p:cNvPr id="12" name="标题 1"/>
          <p:cNvSpPr txBox="1"/>
          <p:nvPr/>
        </p:nvSpPr>
        <p:spPr>
          <a:xfrm>
            <a:off x="6238228" y="2075181"/>
            <a:ext cx="553006" cy="527788"/>
          </a:xfrm>
          <a:prstGeom prst="rect">
            <a:avLst/>
          </a:prstGeom>
          <a:gradFill>
            <a:gsLst>
              <a:gs pos="0">
                <a:schemeClr val="accent2"/>
              </a:gs>
              <a:gs pos="100000">
                <a:schemeClr val="accent2">
                  <a:lumMod val="75000"/>
                </a:schemeClr>
              </a:gs>
            </a:gsLst>
            <a:lin ang="5400000" scaled="0"/>
          </a:gradFill>
          <a:ln w="3175" cap="sq">
            <a:solidFill>
              <a:schemeClr val="accent1">
                <a:lumMod val="20000"/>
                <a:lumOff val="80000"/>
              </a:schemeClr>
            </a:solidFill>
            <a:miter/>
          </a:ln>
          <a:effectLst>
            <a:outerShdw blurRad="368300" dist="38100" dir="16200000" rotWithShape="0">
              <a:schemeClr val="accent1">
                <a:alpha val="26000"/>
              </a:schemeClr>
            </a:outerShdw>
          </a:effectLst>
        </p:spPr>
        <p:txBody>
          <a:bodyPr vert="horz" wrap="square" lIns="91440" tIns="45720" rIns="91440" bIns="45720" rtlCol="0" anchor="ctr"/>
          <a:lstStyle/>
          <a:p>
            <a:pPr algn="ctr">
              <a:lnSpc>
                <a:spcPct val="110000"/>
              </a:lnSpc>
            </a:pPr>
            <a:endParaRPr kumimoji="1" lang="zh-CN" altLang="en-US"/>
          </a:p>
        </p:txBody>
      </p:sp>
      <p:sp>
        <p:nvSpPr>
          <p:cNvPr id="13" name="标题 1"/>
          <p:cNvSpPr txBox="1"/>
          <p:nvPr/>
        </p:nvSpPr>
        <p:spPr>
          <a:xfrm>
            <a:off x="6238228" y="2087937"/>
            <a:ext cx="553006" cy="527788"/>
          </a:xfrm>
          <a:prstGeom prst="rect">
            <a:avLst/>
          </a:prstGeom>
          <a:noFill/>
          <a:ln>
            <a:noFill/>
          </a:ln>
        </p:spPr>
        <p:txBody>
          <a:bodyPr vert="horz" wrap="square" lIns="0" tIns="0" rIns="0" bIns="0" rtlCol="0" anchor="ctr"/>
          <a:lstStyle/>
          <a:p>
            <a:pPr algn="ctr">
              <a:lnSpc>
                <a:spcPct val="110000"/>
              </a:lnSpc>
            </a:pPr>
            <a:r>
              <a:rPr kumimoji="1" lang="en-US" altLang="zh-CN" sz="2000">
                <a:ln w="12700">
                  <a:noFill/>
                </a:ln>
                <a:solidFill>
                  <a:srgbClr val="FFFFFF">
                    <a:alpha val="100000"/>
                  </a:srgbClr>
                </a:solidFill>
                <a:latin typeface="OPPOSans H"/>
                <a:ea typeface="OPPOSans H"/>
                <a:cs typeface="OPPOSans H"/>
              </a:rPr>
              <a:t>02</a:t>
            </a:r>
            <a:endParaRPr kumimoji="1" lang="zh-CN" altLang="en-US"/>
          </a:p>
        </p:txBody>
      </p:sp>
      <p:sp>
        <p:nvSpPr>
          <p:cNvPr id="14"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项目背景与意义</a:t>
            </a:r>
            <a:endParaRPr kumimoji="1" lang="zh-CN" altLang="en-US"/>
          </a:p>
        </p:txBody>
      </p:sp>
      <p:sp>
        <p:nvSpPr>
          <p:cNvPr id="15"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575709" y="2048799"/>
            <a:ext cx="10800" cy="3960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516961" y="2153574"/>
            <a:ext cx="10800" cy="3960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454089" y="2036762"/>
            <a:ext cx="136544" cy="136544"/>
          </a:xfrm>
          <a:prstGeom prst="ellipse">
            <a:avLst/>
          </a:prstGeom>
          <a:solidFill>
            <a:schemeClr val="accent2"/>
          </a:solidFill>
          <a:ln w="508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a:off x="742051" y="2064336"/>
            <a:ext cx="1790189" cy="3345863"/>
          </a:xfrm>
          <a:prstGeom prst="rect">
            <a:avLst/>
          </a:prstGeom>
          <a:noFill/>
          <a:ln>
            <a:noFill/>
          </a:ln>
        </p:spPr>
        <p:txBody>
          <a:bodyPr vert="horz" wrap="square" lIns="0" tIns="0" rIns="0" bIns="0" rtlCol="0" anchor="ctr"/>
          <a:lstStyle/>
          <a:p>
            <a:pPr algn="l">
              <a:lnSpc>
                <a:spcPct val="130000"/>
              </a:lnSpc>
            </a:pPr>
            <a:r>
              <a:rPr kumimoji="1" lang="en-US" altLang="zh-CN" sz="1400">
                <a:ln w="12700">
                  <a:noFill/>
                </a:ln>
                <a:solidFill>
                  <a:srgbClr val="262626">
                    <a:alpha val="100000"/>
                  </a:srgbClr>
                </a:solidFill>
                <a:latin typeface="Source Han Sans"/>
                <a:ea typeface="Source Han Sans"/>
                <a:cs typeface="Source Han Sans"/>
              </a:rPr>
              <a:t>数据收集模块：自动抓取指定开源项目的相关公开数据，数据来源包括GitHub API、GitLab API等。</a:t>
            </a:r>
            <a:endParaRPr kumimoji="1" lang="zh-CN" altLang="en-US"/>
          </a:p>
        </p:txBody>
      </p:sp>
      <p:sp>
        <p:nvSpPr>
          <p:cNvPr id="7" name="标题 1"/>
          <p:cNvSpPr txBox="1"/>
          <p:nvPr/>
        </p:nvSpPr>
        <p:spPr>
          <a:xfrm>
            <a:off x="7310789" y="2048799"/>
            <a:ext cx="10800" cy="3960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7247917" y="1931987"/>
            <a:ext cx="136544" cy="136544"/>
          </a:xfrm>
          <a:prstGeom prst="ellipse">
            <a:avLst/>
          </a:prstGeom>
          <a:solidFill>
            <a:schemeClr val="accent2"/>
          </a:solidFill>
          <a:ln w="508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7535878" y="1959561"/>
            <a:ext cx="1791127" cy="3345863"/>
          </a:xfrm>
          <a:prstGeom prst="rect">
            <a:avLst/>
          </a:prstGeom>
          <a:noFill/>
          <a:ln>
            <a:noFill/>
          </a:ln>
        </p:spPr>
        <p:txBody>
          <a:bodyPr vert="horz" wrap="square" lIns="0" tIns="0" rIns="0" bIns="0" rtlCol="0" anchor="ctr"/>
          <a:lstStyle/>
          <a:p>
            <a:pPr algn="l">
              <a:lnSpc>
                <a:spcPct val="130000"/>
              </a:lnSpc>
            </a:pPr>
            <a:r>
              <a:rPr kumimoji="1" lang="en-US" altLang="zh-CN" sz="1400">
                <a:ln w="12700">
                  <a:noFill/>
                </a:ln>
                <a:solidFill>
                  <a:srgbClr val="262626">
                    <a:alpha val="100000"/>
                  </a:srgbClr>
                </a:solidFill>
                <a:latin typeface="Source Han Sans"/>
                <a:ea typeface="Source Han Sans"/>
                <a:cs typeface="Source Han Sans"/>
              </a:rPr>
              <a:t>可视化展示模块：展示开源项目过去一段时间内的各项指标变化情况，预测未来一段时间内各项指标的变化趋势。</a:t>
            </a:r>
            <a:endParaRPr kumimoji="1" lang="zh-CN" altLang="en-US"/>
          </a:p>
        </p:txBody>
      </p:sp>
      <p:sp>
        <p:nvSpPr>
          <p:cNvPr id="10" name="标题 1"/>
          <p:cNvSpPr txBox="1"/>
          <p:nvPr/>
        </p:nvSpPr>
        <p:spPr>
          <a:xfrm>
            <a:off x="5045867" y="2153574"/>
            <a:ext cx="10800" cy="3960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1" name="标题 1"/>
          <p:cNvSpPr txBox="1"/>
          <p:nvPr/>
        </p:nvSpPr>
        <p:spPr>
          <a:xfrm>
            <a:off x="4982995" y="2036762"/>
            <a:ext cx="136544" cy="136544"/>
          </a:xfrm>
          <a:prstGeom prst="ellipse">
            <a:avLst/>
          </a:prstGeom>
          <a:solidFill>
            <a:schemeClr val="accent2"/>
          </a:solidFill>
          <a:ln w="508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2" name="标题 1"/>
          <p:cNvSpPr txBox="1"/>
          <p:nvPr/>
        </p:nvSpPr>
        <p:spPr>
          <a:xfrm>
            <a:off x="5270956" y="2064336"/>
            <a:ext cx="1791127" cy="3345863"/>
          </a:xfrm>
          <a:prstGeom prst="rect">
            <a:avLst/>
          </a:prstGeom>
          <a:noFill/>
          <a:ln>
            <a:noFill/>
          </a:ln>
        </p:spPr>
        <p:txBody>
          <a:bodyPr vert="horz" wrap="square" lIns="0" tIns="0" rIns="0" bIns="0" rtlCol="0" anchor="ctr"/>
          <a:lstStyle/>
          <a:p>
            <a:pPr algn="l">
              <a:lnSpc>
                <a:spcPct val="130000"/>
              </a:lnSpc>
            </a:pPr>
            <a:r>
              <a:rPr kumimoji="1" lang="en-US" altLang="zh-CN" sz="1400">
                <a:ln w="12700">
                  <a:noFill/>
                </a:ln>
                <a:solidFill>
                  <a:srgbClr val="262626">
                    <a:alpha val="100000"/>
                  </a:srgbClr>
                </a:solidFill>
                <a:latin typeface="Source Han Sans"/>
                <a:ea typeface="Source Han Sans"/>
                <a:cs typeface="Source Han Sans"/>
              </a:rPr>
              <a:t>预测模块：利用时间序列预测模型，基于历史数据预测未来的活跃度变化。</a:t>
            </a:r>
            <a:endParaRPr kumimoji="1" lang="zh-CN" altLang="en-US"/>
          </a:p>
        </p:txBody>
      </p:sp>
      <p:sp>
        <p:nvSpPr>
          <p:cNvPr id="13" name="标题 1"/>
          <p:cNvSpPr txBox="1"/>
          <p:nvPr/>
        </p:nvSpPr>
        <p:spPr>
          <a:xfrm>
            <a:off x="2771421" y="1383954"/>
            <a:ext cx="10800" cy="3960000"/>
          </a:xfrm>
          <a:prstGeom prst="rect">
            <a:avLst/>
          </a:prstGeom>
          <a:solidFill>
            <a:schemeClr val="accent2"/>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2708549" y="1267142"/>
            <a:ext cx="136544" cy="136544"/>
          </a:xfrm>
          <a:prstGeom prst="ellipse">
            <a:avLst/>
          </a:prstGeom>
          <a:solidFill>
            <a:schemeClr val="accent1"/>
          </a:solidFill>
          <a:ln w="50800" cap="sq">
            <a:solidFill>
              <a:schemeClr val="accent2"/>
            </a:solid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2996509" y="1294716"/>
            <a:ext cx="1791127" cy="3960000"/>
          </a:xfrm>
          <a:prstGeom prst="rect">
            <a:avLst/>
          </a:prstGeom>
          <a:noFill/>
          <a:ln>
            <a:noFill/>
          </a:ln>
        </p:spPr>
        <p:txBody>
          <a:bodyPr vert="horz" wrap="square" lIns="0" tIns="0" rIns="0" bIns="0" rtlCol="0" anchor="ctr"/>
          <a:lstStyle/>
          <a:p>
            <a:pPr algn="l">
              <a:lnSpc>
                <a:spcPct val="130000"/>
              </a:lnSpc>
            </a:pPr>
            <a:r>
              <a:rPr kumimoji="1" lang="en-US" altLang="zh-CN" sz="1400">
                <a:ln w="12700">
                  <a:noFill/>
                </a:ln>
                <a:solidFill>
                  <a:srgbClr val="262626">
                    <a:alpha val="100000"/>
                  </a:srgbClr>
                </a:solidFill>
                <a:latin typeface="Source Han Sans"/>
                <a:ea typeface="Source Han Sans"/>
                <a:cs typeface="Source Han Sans"/>
              </a:rPr>
              <a:t>数据分析模块：对收集到的数据进行预处理，运用统计学方法进行初步分析，提取特征变量。</a:t>
            </a:r>
            <a:endParaRPr kumimoji="1" lang="zh-CN" altLang="en-US"/>
          </a:p>
        </p:txBody>
      </p:sp>
      <p:sp>
        <p:nvSpPr>
          <p:cNvPr id="16" name="标题 1"/>
          <p:cNvSpPr txBox="1"/>
          <p:nvPr/>
        </p:nvSpPr>
        <p:spPr>
          <a:xfrm rot="16200000" flipH="1">
            <a:off x="4999149" y="-334851"/>
            <a:ext cx="2193701" cy="12192000"/>
          </a:xfrm>
          <a:prstGeom prst="leftBrace">
            <a:avLst>
              <a:gd name="adj1" fmla="val 102480"/>
              <a:gd name="adj2" fmla="val 22778"/>
            </a:avLst>
          </a:prstGeom>
          <a:gradFill>
            <a:gsLst>
              <a:gs pos="0">
                <a:schemeClr val="accent1">
                  <a:lumMod val="60000"/>
                  <a:lumOff val="40000"/>
                </a:schemeClr>
              </a:gs>
              <a:gs pos="54000">
                <a:schemeClr val="accent1">
                  <a:lumMod val="75000"/>
                </a:schemeClr>
              </a:gs>
            </a:gsLst>
            <a:path path="circle">
              <a:fillToRect r="100000" b="100000"/>
            </a:path>
            <a:tileRect l="-100000" t="-100000"/>
          </a:gradFill>
          <a:ln w="12700" cap="flat">
            <a:noFill/>
            <a:miter/>
          </a:ln>
          <a:effectLst/>
        </p:spPr>
        <p:txBody>
          <a:bodyPr vert="horz" wrap="square" lIns="91440" tIns="45720" rIns="91440" bIns="45720" rtlCol="0" anchor="ctr"/>
          <a:lstStyle/>
          <a:p>
            <a:pPr algn="ctr">
              <a:lnSpc>
                <a:spcPct val="110000"/>
              </a:lnSpc>
            </a:pPr>
            <a:endParaRPr kumimoji="1" lang="zh-CN" altLang="en-US"/>
          </a:p>
        </p:txBody>
      </p:sp>
      <p:sp>
        <p:nvSpPr>
          <p:cNvPr id="17" name="标题 1"/>
          <p:cNvSpPr txBox="1"/>
          <p:nvPr/>
        </p:nvSpPr>
        <p:spPr>
          <a:xfrm>
            <a:off x="9512837" y="1931987"/>
            <a:ext cx="136544" cy="136544"/>
          </a:xfrm>
          <a:prstGeom prst="ellipse">
            <a:avLst/>
          </a:prstGeom>
          <a:solidFill>
            <a:schemeClr val="accent2"/>
          </a:solidFill>
          <a:ln w="50800" cap="sq">
            <a:solidFill>
              <a:schemeClr val="accent1"/>
            </a:solidFill>
            <a:miter/>
          </a:ln>
        </p:spPr>
        <p:txBody>
          <a:bodyPr vert="horz" wrap="square" lIns="91440" tIns="45720" rIns="91440" bIns="45720" rtlCol="0" anchor="ctr"/>
          <a:lstStyle/>
          <a:p>
            <a:pPr algn="ctr">
              <a:lnSpc>
                <a:spcPct val="110000"/>
              </a:lnSpc>
            </a:pPr>
            <a:endParaRPr kumimoji="1" lang="zh-CN" altLang="en-US"/>
          </a:p>
        </p:txBody>
      </p:sp>
      <p:sp>
        <p:nvSpPr>
          <p:cNvPr id="18" name="标题 1"/>
          <p:cNvSpPr txBox="1"/>
          <p:nvPr/>
        </p:nvSpPr>
        <p:spPr>
          <a:xfrm>
            <a:off x="9800798" y="1959561"/>
            <a:ext cx="1791127" cy="3345863"/>
          </a:xfrm>
          <a:prstGeom prst="rect">
            <a:avLst/>
          </a:prstGeom>
          <a:noFill/>
          <a:ln>
            <a:noFill/>
          </a:ln>
        </p:spPr>
        <p:txBody>
          <a:bodyPr vert="horz" wrap="square" lIns="0" tIns="0" rIns="0" bIns="0" rtlCol="0" anchor="ctr"/>
          <a:lstStyle/>
          <a:p>
            <a:pPr algn="l">
              <a:lnSpc>
                <a:spcPct val="130000"/>
              </a:lnSpc>
            </a:pPr>
            <a:r>
              <a:rPr kumimoji="1" lang="en-US" altLang="zh-CN" sz="1400">
                <a:ln w="12700">
                  <a:noFill/>
                </a:ln>
                <a:solidFill>
                  <a:srgbClr val="262626">
                    <a:alpha val="100000"/>
                  </a:srgbClr>
                </a:solidFill>
                <a:latin typeface="Source Han Sans"/>
                <a:ea typeface="Source Han Sans"/>
                <a:cs typeface="Source Han Sans"/>
              </a:rPr>
              <a:t>用户交互模块：用户可以选择感兴趣的开源项目，查看其详细的历史数据和预测结果，支持导出数据报告。</a:t>
            </a:r>
            <a:endParaRPr kumimoji="1" lang="zh-CN" altLang="en-US"/>
          </a:p>
        </p:txBody>
      </p:sp>
      <p:sp>
        <p:nvSpPr>
          <p:cNvPr id="19"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项目功能模块概览</a:t>
            </a:r>
            <a:endParaRPr kumimoji="1" lang="zh-CN" altLang="en-US"/>
          </a:p>
        </p:txBody>
      </p:sp>
      <p:sp>
        <p:nvSpPr>
          <p:cNvPr id="20"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37794" y="1849547"/>
            <a:ext cx="4948176" cy="3283388"/>
          </a:xfrm>
          <a:prstGeom prst="roundRect">
            <a:avLst>
              <a:gd name="adj" fmla="val 3820"/>
            </a:avLst>
          </a:prstGeom>
          <a:noFill/>
          <a:ln w="19050" cap="sq">
            <a:solidFill>
              <a:schemeClr val="accent1"/>
            </a:solidFill>
          </a:ln>
          <a:effectLst>
            <a:outerShdw blurRad="508000" dist="431800" dir="21540000" sx="54000" sy="54000" algn="bl" rotWithShape="0">
              <a:srgbClr val="000000">
                <a:alpha val="40000"/>
              </a:srgbClr>
            </a:outerShdw>
          </a:effectLst>
        </p:spPr>
        <p:txBody>
          <a:bodyPr vert="horz" wrap="square" lIns="91440" tIns="45720" rIns="91440" bIns="45720" rtlCol="0" anchor="t"/>
          <a:lstStyle/>
          <a:p>
            <a:pPr algn="l">
              <a:lnSpc>
                <a:spcPct val="110000"/>
              </a:lnSpc>
            </a:pPr>
            <a:endParaRPr kumimoji="1" lang="zh-CN" altLang="en-US"/>
          </a:p>
        </p:txBody>
      </p:sp>
      <p:sp>
        <p:nvSpPr>
          <p:cNvPr id="4" name="标题 1"/>
          <p:cNvSpPr txBox="1"/>
          <p:nvPr/>
        </p:nvSpPr>
        <p:spPr>
          <a:xfrm>
            <a:off x="6339327" y="2414324"/>
            <a:ext cx="4948176" cy="3283388"/>
          </a:xfrm>
          <a:prstGeom prst="roundRect">
            <a:avLst>
              <a:gd name="adj" fmla="val 3820"/>
            </a:avLst>
          </a:prstGeom>
          <a:noFill/>
          <a:ln w="19050" cap="sq">
            <a:solidFill>
              <a:schemeClr val="accent1"/>
            </a:solidFill>
          </a:ln>
          <a:effectLst>
            <a:outerShdw blurRad="508000" dist="431800" dir="21540000" sx="54000" sy="54000" algn="bl" rotWithShape="0">
              <a:srgbClr val="000000">
                <a:alpha val="40000"/>
              </a:srgbClr>
            </a:outerShdw>
          </a:effectLst>
        </p:spPr>
        <p:txBody>
          <a:bodyPr vert="horz" wrap="square" lIns="91440" tIns="45720" rIns="91440" bIns="45720" rtlCol="0" anchor="t"/>
          <a:lstStyle/>
          <a:p>
            <a:pPr algn="l">
              <a:lnSpc>
                <a:spcPct val="110000"/>
              </a:lnSpc>
            </a:pPr>
            <a:endParaRPr kumimoji="1" lang="zh-CN" altLang="en-US"/>
          </a:p>
        </p:txBody>
      </p:sp>
      <p:sp>
        <p:nvSpPr>
          <p:cNvPr id="5" name="标题 1"/>
          <p:cNvSpPr txBox="1"/>
          <p:nvPr/>
        </p:nvSpPr>
        <p:spPr>
          <a:xfrm>
            <a:off x="1228485" y="2856998"/>
            <a:ext cx="2097421" cy="1989028"/>
          </a:xfrm>
          <a:prstGeom prst="rect">
            <a:avLst/>
          </a:prstGeom>
          <a:noFill/>
          <a:ln>
            <a:noFill/>
          </a:ln>
        </p:spPr>
        <p:txBody>
          <a:bodyPr vert="horz" wrap="square" lIns="0" tIns="0" rIns="0" bIns="0" rtlCol="0" anchor="t"/>
          <a:lstStyle/>
          <a:p>
            <a:pPr algn="l">
              <a:lnSpc>
                <a:spcPct val="150000"/>
              </a:lnSpc>
            </a:pPr>
            <a:r>
              <a:rPr kumimoji="1" lang="en-US" altLang="zh-CN" sz="1222">
                <a:ln w="12700">
                  <a:noFill/>
                </a:ln>
                <a:solidFill>
                  <a:srgbClr val="000000">
                    <a:alpha val="100000"/>
                  </a:srgbClr>
                </a:solidFill>
                <a:latin typeface="Source Han Sans"/>
                <a:ea typeface="Source Han Sans"/>
                <a:cs typeface="Source Han Sans"/>
              </a:rPr>
              <a:t>技术选型建议：后端框架Flask/Django（Python），前端框架React/Vue.js，数据库SQLite/MySQL，数据处理库Pandas/Numpy，机器学习库Scikit- learn/Keras，可视化库Matplotlib/Plotly。</a:t>
            </a:r>
            <a:endParaRPr kumimoji="1" lang="zh-CN" altLang="en-US"/>
          </a:p>
        </p:txBody>
      </p:sp>
      <p:sp>
        <p:nvSpPr>
          <p:cNvPr id="6" name="标题 1"/>
          <p:cNvSpPr txBox="1"/>
          <p:nvPr/>
        </p:nvSpPr>
        <p:spPr>
          <a:xfrm>
            <a:off x="9026461" y="3379897"/>
            <a:ext cx="2069095" cy="2077928"/>
          </a:xfrm>
          <a:prstGeom prst="rect">
            <a:avLst/>
          </a:prstGeom>
          <a:noFill/>
          <a:ln>
            <a:noFill/>
          </a:ln>
        </p:spPr>
        <p:txBody>
          <a:bodyPr vert="horz" wrap="square" lIns="0" tIns="0" rIns="0" bIns="0" rtlCol="0" anchor="t"/>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实现步骤：需求分析、环境搭建、数据采集、数据处理与分析、系统集成、测试优化、部署上线。</a:t>
            </a:r>
            <a:endParaRPr kumimoji="1" lang="zh-CN" altLang="en-US"/>
          </a:p>
        </p:txBody>
      </p:sp>
      <p:sp>
        <p:nvSpPr>
          <p:cNvPr id="7" name="标题 1"/>
          <p:cNvSpPr txBox="1"/>
          <p:nvPr/>
        </p:nvSpPr>
        <p:spPr>
          <a:xfrm>
            <a:off x="9073780" y="2796211"/>
            <a:ext cx="434992" cy="420958"/>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gradFill>
            <a:gsLst>
              <a:gs pos="0">
                <a:schemeClr val="accent1">
                  <a:lumMod val="60000"/>
                  <a:lumOff val="40000"/>
                  <a:alpha val="100000"/>
                </a:schemeClr>
              </a:gs>
              <a:gs pos="100000">
                <a:schemeClr val="accent1">
                  <a:alpha val="100000"/>
                </a:schemeClr>
              </a:gs>
            </a:gsLst>
            <a:lin ang="6600000" scaled="0"/>
          </a:gradFill>
          <a:ln cap="sq">
            <a:noFill/>
          </a:ln>
          <a:effectLst>
            <a:outerShdw blurRad="508000" dist="431800" dir="21540000" sx="54000" sy="54000" algn="bl" rotWithShape="0">
              <a:srgbClr val="000000">
                <a:alpha val="40000"/>
              </a:srgbClr>
            </a:outerShdw>
          </a:effectLst>
        </p:spPr>
        <p:txBody>
          <a:bodyPr vert="horz" wrap="square" lIns="91440" tIns="45720" rIns="91440" bIns="45720" rtlCol="0" anchor="t"/>
          <a:lstStyle/>
          <a:p>
            <a:pPr algn="l">
              <a:lnSpc>
                <a:spcPct val="110000"/>
              </a:lnSpc>
            </a:pPr>
            <a:endParaRPr kumimoji="1" lang="zh-CN" altLang="en-US"/>
          </a:p>
        </p:txBody>
      </p:sp>
      <p:sp>
        <p:nvSpPr>
          <p:cNvPr id="8" name="标题 1"/>
          <p:cNvSpPr txBox="1"/>
          <p:nvPr/>
        </p:nvSpPr>
        <p:spPr>
          <a:xfrm>
            <a:off x="1234828" y="2226054"/>
            <a:ext cx="434992" cy="434992"/>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80 h 720001"/>
              <a:gd name="connsiteX5" fmla="*/ 507383 w 720001"/>
              <a:gd name="connsiteY5" fmla="*/ 72694 h 720001"/>
              <a:gd name="connsiteX6" fmla="*/ 457070 w 720001"/>
              <a:gd name="connsiteY6" fmla="*/ 57166 h 720001"/>
              <a:gd name="connsiteX7" fmla="*/ 405022 w 720001"/>
              <a:gd name="connsiteY7" fmla="*/ 0 h 720001"/>
              <a:gd name="connsiteX8" fmla="*/ 720001 w 720001"/>
              <a:gd name="connsiteY8" fmla="*/ 314979 h 720001"/>
              <a:gd name="connsiteX9" fmla="*/ 405022 w 720001"/>
              <a:gd name="connsiteY9" fmla="*/ 314979 h 720001"/>
              <a:gd name="connsiteX10" fmla="*/ 360000 w 720001"/>
              <a:gd name="connsiteY10" fmla="*/ 0 h 720001"/>
              <a:gd name="connsiteX11" fmla="*/ 360000 w 720001"/>
              <a:gd name="connsiteY11" fmla="*/ 360000 h 720001"/>
              <a:gd name="connsiteX12" fmla="*/ 720000 w 720001"/>
              <a:gd name="connsiteY12" fmla="*/ 360000 h 720001"/>
              <a:gd name="connsiteX13" fmla="*/ 360000 w 720001"/>
              <a:gd name="connsiteY13" fmla="*/ 720001 h 720001"/>
              <a:gd name="connsiteX14" fmla="*/ 0 w 720001"/>
              <a:gd name="connsiteY14" fmla="*/ 360000 h 720001"/>
              <a:gd name="connsiteX15" fmla="*/ 360000 w 720001"/>
              <a:gd name="connsiteY15"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80"/>
                </a:cubicBezTo>
                <a:cubicBezTo>
                  <a:pt x="566806" y="104878"/>
                  <a:pt x="538699" y="85967"/>
                  <a:pt x="507383" y="72694"/>
                </a:cubicBezTo>
                <a:cubicBezTo>
                  <a:pt x="491075" y="65755"/>
                  <a:pt x="474246" y="60637"/>
                  <a:pt x="457070" y="57166"/>
                </a:cubicBezTo>
                <a:close/>
                <a:moveTo>
                  <a:pt x="405022" y="0"/>
                </a:moveTo>
                <a:cubicBezTo>
                  <a:pt x="578950" y="0"/>
                  <a:pt x="720001" y="141051"/>
                  <a:pt x="720001" y="314979"/>
                </a:cubicBezTo>
                <a:lnTo>
                  <a:pt x="405022" y="314979"/>
                </a:lnTo>
                <a:close/>
                <a:moveTo>
                  <a:pt x="360000" y="0"/>
                </a:moveTo>
                <a:lnTo>
                  <a:pt x="360000" y="360000"/>
                </a:lnTo>
                <a:lnTo>
                  <a:pt x="720000" y="360000"/>
                </a:lnTo>
                <a:cubicBezTo>
                  <a:pt x="720000" y="558825"/>
                  <a:pt x="558824" y="720001"/>
                  <a:pt x="360000" y="720001"/>
                </a:cubicBezTo>
                <a:cubicBezTo>
                  <a:pt x="161176" y="720001"/>
                  <a:pt x="0" y="558825"/>
                  <a:pt x="0" y="360000"/>
                </a:cubicBezTo>
                <a:cubicBezTo>
                  <a:pt x="0" y="161176"/>
                  <a:pt x="161176" y="0"/>
                  <a:pt x="360000" y="0"/>
                </a:cubicBezTo>
                <a:close/>
              </a:path>
            </a:pathLst>
          </a:custGeom>
          <a:gradFill>
            <a:gsLst>
              <a:gs pos="0">
                <a:schemeClr val="accent1">
                  <a:lumMod val="60000"/>
                  <a:lumOff val="40000"/>
                  <a:alpha val="100000"/>
                </a:schemeClr>
              </a:gs>
              <a:gs pos="100000">
                <a:schemeClr val="accent1">
                  <a:alpha val="100000"/>
                </a:schemeClr>
              </a:gs>
            </a:gsLst>
            <a:lin ang="6600000" scaled="0"/>
          </a:gradFill>
          <a:ln cap="sq">
            <a:noFill/>
          </a:ln>
          <a:effectLst>
            <a:outerShdw blurRad="508000" dist="431800" dir="21540000" sx="54000" sy="54000" algn="bl" rotWithShape="0">
              <a:srgbClr val="000000">
                <a:alpha val="40000"/>
              </a:srgbClr>
            </a:outerShdw>
          </a:effectLst>
        </p:spPr>
        <p:txBody>
          <a:bodyPr vert="horz" wrap="square" lIns="91440" tIns="45720" rIns="91440" bIns="45720" rtlCol="0" anchor="t"/>
          <a:lstStyle/>
          <a:p>
            <a:pPr algn="l">
              <a:lnSpc>
                <a:spcPct val="110000"/>
              </a:lnSpc>
            </a:pPr>
            <a:endParaRPr kumimoji="1" lang="zh-CN" altLang="en-US"/>
          </a:p>
        </p:txBody>
      </p:sp>
      <p:pic>
        <p:nvPicPr>
          <p:cNvPr id="9" name="图片 8"/>
          <p:cNvPicPr>
            <a:picLocks noChangeAspect="1"/>
          </p:cNvPicPr>
          <p:nvPr/>
        </p:nvPicPr>
        <p:blipFill>
          <a:blip r:embed="rId2">
            <a:alphaModFix/>
          </a:blip>
          <a:srcRect/>
          <a:stretch>
            <a:fillRect/>
          </a:stretch>
        </p:blipFill>
        <p:spPr>
          <a:xfrm>
            <a:off x="3520822" y="1854200"/>
            <a:ext cx="2364745" cy="3276600"/>
          </a:xfrm>
          <a:prstGeom prst="rect">
            <a:avLst/>
          </a:prstGeom>
        </p:spPr>
      </p:pic>
      <p:pic>
        <p:nvPicPr>
          <p:cNvPr id="10" name="图片 9"/>
          <p:cNvPicPr>
            <a:picLocks noChangeAspect="1"/>
          </p:cNvPicPr>
          <p:nvPr/>
        </p:nvPicPr>
        <p:blipFill>
          <a:blip r:embed="rId3">
            <a:alphaModFix/>
          </a:blip>
          <a:srcRect/>
          <a:stretch>
            <a:fillRect/>
          </a:stretch>
        </p:blipFill>
        <p:spPr>
          <a:xfrm>
            <a:off x="6335014" y="2369270"/>
            <a:ext cx="2417571" cy="3358430"/>
          </a:xfrm>
          <a:prstGeom prst="rect">
            <a:avLst/>
          </a:prstGeom>
        </p:spPr>
      </p:pic>
      <p:sp>
        <p:nvSpPr>
          <p:cNvPr id="11"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技术选型与实现步骤</a:t>
            </a:r>
            <a:endParaRPr kumimoji="1" lang="zh-CN" altLang="en-US"/>
          </a:p>
        </p:txBody>
      </p:sp>
      <p:sp>
        <p:nvSpPr>
          <p:cNvPr id="12"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alphaModFix/>
          </a:blip>
          <a:srcRect/>
          <a:stretch>
            <a:fillRect/>
          </a:stretch>
        </p:blipFill>
        <p:spPr>
          <a:xfrm>
            <a:off x="0" y="1"/>
            <a:ext cx="12192000" cy="6857999"/>
          </a:xfrm>
          <a:prstGeom prst="rect">
            <a:avLst/>
          </a:prstGeom>
          <a:noFill/>
          <a:ln>
            <a:noFill/>
          </a:ln>
        </p:spPr>
      </p:pic>
      <p:sp>
        <p:nvSpPr>
          <p:cNvPr id="3" name="标题 1"/>
          <p:cNvSpPr txBox="1"/>
          <p:nvPr/>
        </p:nvSpPr>
        <p:spPr>
          <a:xfrm>
            <a:off x="7723279" y="5754388"/>
            <a:ext cx="3878645" cy="481173"/>
          </a:xfrm>
          <a:prstGeom prst="roundRect">
            <a:avLst>
              <a:gd name="adj" fmla="val 50000"/>
            </a:avLst>
          </a:prstGeom>
          <a:solidFill>
            <a:schemeClr val="accent1">
              <a:lumMod val="40000"/>
              <a:lumOff val="60000"/>
            </a:schemeClr>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flipH="1">
            <a:off x="0" y="1068496"/>
            <a:ext cx="12192000" cy="4376057"/>
          </a:xfrm>
          <a:prstGeom prst="rect">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flipH="1">
            <a:off x="1907926" y="0"/>
            <a:ext cx="2380343" cy="5444552"/>
          </a:xfrm>
          <a:prstGeom prst="parallelogram">
            <a:avLst>
              <a:gd name="adj" fmla="val 32413"/>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6" name="标题 1"/>
          <p:cNvSpPr txBox="1"/>
          <p:nvPr/>
        </p:nvSpPr>
        <p:spPr>
          <a:xfrm flipH="1">
            <a:off x="2198145" y="0"/>
            <a:ext cx="2380343" cy="4376057"/>
          </a:xfrm>
          <a:prstGeom prst="parallelogram">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7" name="标题 1"/>
          <p:cNvSpPr txBox="1"/>
          <p:nvPr/>
        </p:nvSpPr>
        <p:spPr>
          <a:xfrm flipH="1">
            <a:off x="225037" y="2512052"/>
            <a:ext cx="2380343" cy="4376057"/>
          </a:xfrm>
          <a:prstGeom prst="parallelogram">
            <a:avLst>
              <a:gd name="adj" fmla="val 30488"/>
            </a:avLst>
          </a:prstGeom>
          <a:gradFill>
            <a:gsLst>
              <a:gs pos="0">
                <a:schemeClr val="accent2"/>
              </a:gs>
              <a:gs pos="100000">
                <a:schemeClr val="accent1"/>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flipH="1">
            <a:off x="0" y="1068495"/>
            <a:ext cx="4780986" cy="3728010"/>
          </a:xfrm>
          <a:prstGeom prst="parallelogram">
            <a:avLst>
              <a:gd name="adj" fmla="val 16788"/>
            </a:avLst>
          </a:prstGeom>
          <a:solidFill>
            <a:schemeClr val="bg1"/>
          </a:solidFill>
          <a:ln w="19050" cap="sq">
            <a:solidFill>
              <a:schemeClr val="accent1">
                <a:alpha val="100000"/>
              </a:schemeClr>
            </a:solidFill>
            <a:prstDash val="dash"/>
            <a:miter/>
          </a:ln>
        </p:spPr>
        <p:txBody>
          <a:bodyPr vert="horz" wrap="square" lIns="91440" tIns="45720" rIns="91440" bIns="45720" rtlCol="0" anchor="ctr"/>
          <a:lstStyle/>
          <a:p>
            <a:pPr algn="ctr">
              <a:lnSpc>
                <a:spcPct val="110000"/>
              </a:lnSpc>
            </a:pPr>
            <a:endParaRPr kumimoji="1" lang="zh-CN" altLang="en-US"/>
          </a:p>
        </p:txBody>
      </p:sp>
      <p:pic>
        <p:nvPicPr>
          <p:cNvPr id="10" name="图片 9"/>
          <p:cNvPicPr>
            <a:picLocks noChangeAspect="1"/>
          </p:cNvPicPr>
          <p:nvPr/>
        </p:nvPicPr>
        <p:blipFill>
          <a:blip r:embed="rId3">
            <a:alphaModFix/>
          </a:blip>
          <a:srcRect l="6936" r="6936"/>
          <a:stretch>
            <a:fillRect/>
          </a:stretch>
        </p:blipFill>
        <p:spPr>
          <a:xfrm flipH="1">
            <a:off x="290221" y="1282187"/>
            <a:ext cx="4253876" cy="3296006"/>
          </a:xfrm>
          <a:prstGeom prst="parallelogram">
            <a:avLst>
              <a:gd name="adj" fmla="val 16433"/>
            </a:avLst>
          </a:prstGeom>
          <a:noFill/>
          <a:ln>
            <a:noFill/>
          </a:ln>
        </p:spPr>
      </p:pic>
      <p:sp>
        <p:nvSpPr>
          <p:cNvPr id="11" name="标题 1"/>
          <p:cNvSpPr txBox="1"/>
          <p:nvPr/>
        </p:nvSpPr>
        <p:spPr>
          <a:xfrm>
            <a:off x="6991555" y="1080806"/>
            <a:ext cx="3344431" cy="1567144"/>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PART</a:t>
            </a:r>
            <a:endParaRPr kumimoji="1" lang="zh-CN" altLang="en-US"/>
          </a:p>
        </p:txBody>
      </p:sp>
      <p:sp>
        <p:nvSpPr>
          <p:cNvPr id="12" name="标题 1"/>
          <p:cNvSpPr txBox="1"/>
          <p:nvPr/>
        </p:nvSpPr>
        <p:spPr>
          <a:xfrm>
            <a:off x="5353050" y="3021303"/>
            <a:ext cx="6302330" cy="2009045"/>
          </a:xfrm>
          <a:prstGeom prst="rect">
            <a:avLst/>
          </a:prstGeom>
          <a:noFill/>
          <a:ln>
            <a:noFill/>
          </a:ln>
        </p:spPr>
        <p:txBody>
          <a:bodyPr vert="horz" wrap="square" lIns="0" tIns="0" rIns="0" bIns="0" rtlCol="0" anchor="ctr"/>
          <a:lstStyle/>
          <a:p>
            <a:pPr algn="r">
              <a:lnSpc>
                <a:spcPct val="130000"/>
              </a:lnSpc>
            </a:pPr>
            <a:r>
              <a:rPr kumimoji="1" lang="en-US" altLang="zh-CN" sz="4500">
                <a:ln w="12700">
                  <a:noFill/>
                </a:ln>
                <a:solidFill>
                  <a:srgbClr val="FFFFFF">
                    <a:alpha val="100000"/>
                  </a:srgbClr>
                </a:solidFill>
                <a:latin typeface="OPPOSans H"/>
                <a:ea typeface="OPPOSans H"/>
                <a:cs typeface="OPPOSans H"/>
              </a:rPr>
              <a:t>数据收集模块</a:t>
            </a:r>
            <a:endParaRPr kumimoji="1" lang="zh-CN" altLang="en-US"/>
          </a:p>
        </p:txBody>
      </p:sp>
      <p:sp>
        <p:nvSpPr>
          <p:cNvPr id="13" name="标题 1"/>
          <p:cNvSpPr txBox="1"/>
          <p:nvPr/>
        </p:nvSpPr>
        <p:spPr>
          <a:xfrm flipH="1">
            <a:off x="4915055" y="2705821"/>
            <a:ext cx="6740325" cy="154119"/>
          </a:xfrm>
          <a:prstGeom prst="roundRect">
            <a:avLst>
              <a:gd name="adj" fmla="val 50000"/>
            </a:avLst>
          </a:prstGeom>
          <a:gradFill>
            <a:gsLst>
              <a:gs pos="0">
                <a:schemeClr val="accent2"/>
              </a:gs>
              <a:gs pos="100000">
                <a:schemeClr val="bg1">
                  <a:alpha val="0"/>
                </a:schemeClr>
              </a:gs>
            </a:gsLst>
            <a:lin ang="2700000" scaled="0"/>
          </a:gra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4" name="标题 1"/>
          <p:cNvSpPr txBox="1"/>
          <p:nvPr/>
        </p:nvSpPr>
        <p:spPr>
          <a:xfrm>
            <a:off x="7776735" y="5703588"/>
            <a:ext cx="3878645" cy="481173"/>
          </a:xfrm>
          <a:prstGeom prst="roundRect">
            <a:avLst>
              <a:gd name="adj" fmla="val 50000"/>
            </a:avLst>
          </a:prstGeom>
          <a:solidFill>
            <a:schemeClr val="accent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15" name="标题 1"/>
          <p:cNvSpPr txBox="1"/>
          <p:nvPr/>
        </p:nvSpPr>
        <p:spPr>
          <a:xfrm>
            <a:off x="10257312" y="-537029"/>
            <a:ext cx="1490890" cy="3184979"/>
          </a:xfrm>
          <a:prstGeom prst="rect">
            <a:avLst/>
          </a:prstGeom>
          <a:noFill/>
          <a:ln>
            <a:noFill/>
          </a:ln>
        </p:spPr>
        <p:txBody>
          <a:bodyPr vert="horz" wrap="square" lIns="0" tIns="0" rIns="0" bIns="0" rtlCol="0" anchor="b"/>
          <a:lstStyle/>
          <a:p>
            <a:pPr algn="r">
              <a:lnSpc>
                <a:spcPct val="130000"/>
              </a:lnSpc>
            </a:pPr>
            <a:r>
              <a:rPr kumimoji="1" lang="en-US" altLang="zh-CN" sz="8000">
                <a:ln w="12700">
                  <a:noFill/>
                </a:ln>
                <a:solidFill>
                  <a:srgbClr val="FFFFFF">
                    <a:alpha val="100000"/>
                  </a:srgbClr>
                </a:solidFill>
                <a:latin typeface="OPPOSans H"/>
                <a:ea typeface="OPPOSans H"/>
                <a:cs typeface="OPPOSans H"/>
              </a:rPr>
              <a:t>02</a:t>
            </a:r>
            <a:endParaRPr kumimoji="1" lang="zh-CN" altLang="en-US"/>
          </a:p>
        </p:txBody>
      </p:sp>
      <p:sp>
        <p:nvSpPr>
          <p:cNvPr id="16" name="标题 1"/>
          <p:cNvSpPr txBox="1"/>
          <p:nvPr/>
        </p:nvSpPr>
        <p:spPr>
          <a:xfrm>
            <a:off x="7919762" y="5744119"/>
            <a:ext cx="3668438" cy="400110"/>
          </a:xfrm>
          <a:prstGeom prst="rect">
            <a:avLst/>
          </a:prstGeom>
          <a:noFill/>
          <a:ln>
            <a:noFill/>
          </a:ln>
        </p:spPr>
        <p:txBody>
          <a:bodyPr vert="horz" wrap="square" lIns="0" tIns="0" rIns="0" bIns="0" rtlCol="0" anchor="ctr"/>
          <a:lstStyle/>
          <a:p>
            <a:pPr algn="ctr">
              <a:lnSpc>
                <a:spcPct val="110000"/>
              </a:lnSpc>
            </a:pPr>
            <a:r>
              <a:rPr kumimoji="1" lang="en-US" altLang="zh-CN" sz="1800">
                <a:ln w="12700">
                  <a:noFill/>
                </a:ln>
                <a:solidFill>
                  <a:srgbClr val="FFFFFF">
                    <a:alpha val="100000"/>
                  </a:srgbClr>
                </a:solidFill>
                <a:latin typeface="OPPOSans R"/>
                <a:ea typeface="OPPOSans R"/>
                <a:cs typeface="OPPOSans R"/>
              </a:rPr>
              <a:t>POWERPOINT DESIGN</a:t>
            </a:r>
            <a:endParaRPr kumimoji="1"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a:off x="9749118" y="0"/>
            <a:ext cx="2442873" cy="6858000"/>
          </a:xfrm>
          <a:prstGeom prst="rect">
            <a:avLst/>
          </a:prstGeom>
          <a:solidFill>
            <a:schemeClr val="bg1">
              <a:lumMod val="95000"/>
            </a:schemeClr>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a:off x="5540723" y="1130300"/>
            <a:ext cx="5848937" cy="2205507"/>
          </a:xfrm>
          <a:prstGeom prst="roundRect">
            <a:avLst>
              <a:gd name="adj" fmla="val 12975"/>
            </a:avLst>
          </a:prstGeom>
          <a:solidFill>
            <a:schemeClr val="bg1"/>
          </a:solidFill>
          <a:ln w="12700" cap="sq">
            <a:noFill/>
            <a:miter/>
          </a:ln>
          <a:effectLst>
            <a:outerShdw blurRad="317500" rotWithShape="0">
              <a:srgbClr val="000000">
                <a:alpha val="20000"/>
              </a:srgbClr>
            </a:outerShdw>
          </a:effectLst>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5521124" y="4008338"/>
            <a:ext cx="5868536" cy="2205507"/>
          </a:xfrm>
          <a:prstGeom prst="roundRect">
            <a:avLst>
              <a:gd name="adj" fmla="val 12975"/>
            </a:avLst>
          </a:prstGeom>
          <a:solidFill>
            <a:schemeClr val="accent2"/>
          </a:solidFill>
          <a:ln w="12700" cap="sq">
            <a:noFill/>
            <a:miter/>
          </a:ln>
          <a:effectLst>
            <a:outerShdw blurRad="317500" rotWithShape="0">
              <a:srgbClr val="000000">
                <a:alpha val="20000"/>
              </a:srgbClr>
            </a:outerShdw>
          </a:effectLst>
        </p:spPr>
        <p:txBody>
          <a:bodyPr vert="horz" wrap="square" lIns="91440" tIns="45720" rIns="91440" bIns="45720" rtlCol="0" anchor="ctr"/>
          <a:lstStyle/>
          <a:p>
            <a:pPr algn="ctr">
              <a:lnSpc>
                <a:spcPct val="110000"/>
              </a:lnSpc>
            </a:pPr>
            <a:endParaRPr kumimoji="1" lang="zh-CN" altLang="en-US"/>
          </a:p>
        </p:txBody>
      </p:sp>
      <p:pic>
        <p:nvPicPr>
          <p:cNvPr id="6" name="图片 5"/>
          <p:cNvPicPr>
            <a:picLocks noChangeAspect="1"/>
          </p:cNvPicPr>
          <p:nvPr/>
        </p:nvPicPr>
        <p:blipFill>
          <a:blip r:embed="rId2">
            <a:alphaModFix/>
          </a:blip>
          <a:srcRect l="5417" t="14828" r="58228" b="8873"/>
          <a:stretch>
            <a:fillRect/>
          </a:stretch>
        </p:blipFill>
        <p:spPr>
          <a:xfrm>
            <a:off x="660400" y="1231900"/>
            <a:ext cx="4259488" cy="5003800"/>
          </a:xfrm>
          <a:custGeom>
            <a:avLst/>
            <a:gdLst/>
            <a:ahLst/>
            <a:cxnLst/>
            <a:rect l="l" t="t" r="r" b="b"/>
            <a:pathLst>
              <a:path w="4254500" h="5003800">
                <a:moveTo>
                  <a:pt x="398475" y="0"/>
                </a:moveTo>
                <a:lnTo>
                  <a:pt x="3861013" y="0"/>
                </a:lnTo>
                <a:cubicBezTo>
                  <a:pt x="4081085" y="0"/>
                  <a:pt x="4259488" y="178403"/>
                  <a:pt x="4259488" y="398475"/>
                </a:cubicBezTo>
                <a:lnTo>
                  <a:pt x="4259488" y="4605325"/>
                </a:lnTo>
                <a:cubicBezTo>
                  <a:pt x="4259488" y="4825397"/>
                  <a:pt x="4081085" y="5003800"/>
                  <a:pt x="3861013" y="5003800"/>
                </a:cubicBezTo>
                <a:lnTo>
                  <a:pt x="398475" y="5003800"/>
                </a:lnTo>
                <a:cubicBezTo>
                  <a:pt x="178403" y="5003800"/>
                  <a:pt x="0" y="4825397"/>
                  <a:pt x="0" y="4605325"/>
                </a:cubicBezTo>
                <a:lnTo>
                  <a:pt x="0" y="398475"/>
                </a:lnTo>
                <a:cubicBezTo>
                  <a:pt x="0" y="178403"/>
                  <a:pt x="178403" y="0"/>
                  <a:pt x="398475" y="0"/>
                </a:cubicBezTo>
                <a:close/>
              </a:path>
            </a:pathLst>
          </a:custGeom>
          <a:noFill/>
          <a:ln>
            <a:noFill/>
          </a:ln>
        </p:spPr>
      </p:pic>
      <p:sp>
        <p:nvSpPr>
          <p:cNvPr id="7" name="标题 1"/>
          <p:cNvSpPr txBox="1"/>
          <p:nvPr/>
        </p:nvSpPr>
        <p:spPr>
          <a:xfrm flipV="1">
            <a:off x="5938133" y="1994644"/>
            <a:ext cx="511938" cy="448194"/>
          </a:xfrm>
          <a:custGeom>
            <a:avLst/>
            <a:gdLst>
              <a:gd name="connsiteX0" fmla="*/ 411292 w 822400"/>
              <a:gd name="connsiteY0" fmla="*/ 234366 h 720000"/>
              <a:gd name="connsiteX1" fmla="*/ 285658 w 822400"/>
              <a:gd name="connsiteY1" fmla="*/ 360000 h 720000"/>
              <a:gd name="connsiteX2" fmla="*/ 411292 w 822400"/>
              <a:gd name="connsiteY2" fmla="*/ 485635 h 720000"/>
              <a:gd name="connsiteX3" fmla="*/ 536927 w 822400"/>
              <a:gd name="connsiteY3" fmla="*/ 360000 h 720000"/>
              <a:gd name="connsiteX4" fmla="*/ 411292 w 822400"/>
              <a:gd name="connsiteY4" fmla="*/ 234366 h 720000"/>
              <a:gd name="connsiteX5" fmla="*/ 411292 w 822400"/>
              <a:gd name="connsiteY5" fmla="*/ 178938 h 720000"/>
              <a:gd name="connsiteX6" fmla="*/ 592354 w 822400"/>
              <a:gd name="connsiteY6" fmla="*/ 360000 h 720000"/>
              <a:gd name="connsiteX7" fmla="*/ 411292 w 822400"/>
              <a:gd name="connsiteY7" fmla="*/ 541063 h 720000"/>
              <a:gd name="connsiteX8" fmla="*/ 230230 w 822400"/>
              <a:gd name="connsiteY8" fmla="*/ 360000 h 720000"/>
              <a:gd name="connsiteX9" fmla="*/ 411292 w 822400"/>
              <a:gd name="connsiteY9" fmla="*/ 178938 h 720000"/>
              <a:gd name="connsiteX10" fmla="*/ 235403 w 822400"/>
              <a:gd name="connsiteY10" fmla="*/ 55427 h 720000"/>
              <a:gd name="connsiteX11" fmla="*/ 59514 w 822400"/>
              <a:gd name="connsiteY11" fmla="*/ 360000 h 720000"/>
              <a:gd name="connsiteX12" fmla="*/ 235403 w 822400"/>
              <a:gd name="connsiteY12" fmla="*/ 664573 h 720000"/>
              <a:gd name="connsiteX13" fmla="*/ 587089 w 822400"/>
              <a:gd name="connsiteY13" fmla="*/ 664573 h 720000"/>
              <a:gd name="connsiteX14" fmla="*/ 762978 w 822400"/>
              <a:gd name="connsiteY14" fmla="*/ 360000 h 720000"/>
              <a:gd name="connsiteX15" fmla="*/ 587089 w 822400"/>
              <a:gd name="connsiteY15" fmla="*/ 55427 h 720000"/>
              <a:gd name="connsiteX16" fmla="*/ 219883 w 822400"/>
              <a:gd name="connsiteY16" fmla="*/ 0 h 720000"/>
              <a:gd name="connsiteX17" fmla="*/ 602516 w 822400"/>
              <a:gd name="connsiteY17" fmla="*/ 0 h 720000"/>
              <a:gd name="connsiteX18" fmla="*/ 627274 w 822400"/>
              <a:gd name="connsiteY18" fmla="*/ 14319 h 720000"/>
              <a:gd name="connsiteX19" fmla="*/ 818590 w 822400"/>
              <a:gd name="connsiteY19" fmla="*/ 345682 h 720000"/>
              <a:gd name="connsiteX20" fmla="*/ 818590 w 822400"/>
              <a:gd name="connsiteY20" fmla="*/ 374319 h 720000"/>
              <a:gd name="connsiteX21" fmla="*/ 627366 w 822400"/>
              <a:gd name="connsiteY21" fmla="*/ 705682 h 720000"/>
              <a:gd name="connsiteX22" fmla="*/ 602608 w 822400"/>
              <a:gd name="connsiteY22" fmla="*/ 720000 h 720000"/>
              <a:gd name="connsiteX23" fmla="*/ 219976 w 822400"/>
              <a:gd name="connsiteY23" fmla="*/ 720000 h 720000"/>
              <a:gd name="connsiteX24" fmla="*/ 195218 w 822400"/>
              <a:gd name="connsiteY24" fmla="*/ 705682 h 720000"/>
              <a:gd name="connsiteX25" fmla="*/ 3810 w 822400"/>
              <a:gd name="connsiteY25" fmla="*/ 374319 h 720000"/>
              <a:gd name="connsiteX26" fmla="*/ 3810 w 822400"/>
              <a:gd name="connsiteY26" fmla="*/ 345682 h 720000"/>
              <a:gd name="connsiteX27" fmla="*/ 195126 w 822400"/>
              <a:gd name="connsiteY27" fmla="*/ 14319 h 720000"/>
              <a:gd name="connsiteX28" fmla="*/ 219883 w 822400"/>
              <a:gd name="connsiteY28" fmla="*/ 0 h 720000"/>
            </a:gdLst>
            <a:ahLst/>
            <a:cxnLst/>
            <a:rect l="l" t="t" r="r" b="b"/>
            <a:pathLst>
              <a:path w="822400" h="720000">
                <a:moveTo>
                  <a:pt x="411292" y="234366"/>
                </a:moveTo>
                <a:cubicBezTo>
                  <a:pt x="342008" y="234366"/>
                  <a:pt x="285658" y="290716"/>
                  <a:pt x="285658" y="360000"/>
                </a:cubicBezTo>
                <a:cubicBezTo>
                  <a:pt x="285658" y="429284"/>
                  <a:pt x="342008" y="485635"/>
                  <a:pt x="411292" y="485635"/>
                </a:cubicBezTo>
                <a:cubicBezTo>
                  <a:pt x="480576" y="485635"/>
                  <a:pt x="536927" y="429284"/>
                  <a:pt x="536927" y="360000"/>
                </a:cubicBezTo>
                <a:cubicBezTo>
                  <a:pt x="536927" y="290716"/>
                  <a:pt x="480576" y="234366"/>
                  <a:pt x="411292" y="234366"/>
                </a:cubicBezTo>
                <a:close/>
                <a:moveTo>
                  <a:pt x="411292" y="178938"/>
                </a:moveTo>
                <a:cubicBezTo>
                  <a:pt x="511153" y="178938"/>
                  <a:pt x="592354" y="260139"/>
                  <a:pt x="592354" y="360000"/>
                </a:cubicBezTo>
                <a:cubicBezTo>
                  <a:pt x="592354" y="459861"/>
                  <a:pt x="511153" y="541063"/>
                  <a:pt x="411292" y="541063"/>
                </a:cubicBezTo>
                <a:cubicBezTo>
                  <a:pt x="311431" y="541063"/>
                  <a:pt x="230230" y="459861"/>
                  <a:pt x="230230" y="360000"/>
                </a:cubicBezTo>
                <a:cubicBezTo>
                  <a:pt x="230230" y="260139"/>
                  <a:pt x="311431" y="178938"/>
                  <a:pt x="411292" y="178938"/>
                </a:cubicBezTo>
                <a:close/>
                <a:moveTo>
                  <a:pt x="235403" y="55427"/>
                </a:moveTo>
                <a:lnTo>
                  <a:pt x="59514" y="360000"/>
                </a:lnTo>
                <a:lnTo>
                  <a:pt x="235403" y="664573"/>
                </a:lnTo>
                <a:lnTo>
                  <a:pt x="587089" y="664573"/>
                </a:lnTo>
                <a:lnTo>
                  <a:pt x="762978" y="360000"/>
                </a:lnTo>
                <a:lnTo>
                  <a:pt x="587089" y="55427"/>
                </a:lnTo>
                <a:close/>
                <a:moveTo>
                  <a:pt x="219883" y="0"/>
                </a:moveTo>
                <a:lnTo>
                  <a:pt x="602516" y="0"/>
                </a:lnTo>
                <a:cubicBezTo>
                  <a:pt x="612678" y="0"/>
                  <a:pt x="622193" y="5450"/>
                  <a:pt x="627274" y="14319"/>
                </a:cubicBezTo>
                <a:lnTo>
                  <a:pt x="818590" y="345682"/>
                </a:lnTo>
                <a:cubicBezTo>
                  <a:pt x="823671" y="354550"/>
                  <a:pt x="823671" y="365451"/>
                  <a:pt x="818590" y="374319"/>
                </a:cubicBezTo>
                <a:lnTo>
                  <a:pt x="627366" y="705682"/>
                </a:lnTo>
                <a:cubicBezTo>
                  <a:pt x="622285" y="714550"/>
                  <a:pt x="612770" y="720000"/>
                  <a:pt x="602608" y="720000"/>
                </a:cubicBezTo>
                <a:lnTo>
                  <a:pt x="219976" y="720000"/>
                </a:lnTo>
                <a:cubicBezTo>
                  <a:pt x="209814" y="720000"/>
                  <a:pt x="200299" y="714550"/>
                  <a:pt x="195218" y="705682"/>
                </a:cubicBezTo>
                <a:lnTo>
                  <a:pt x="3810" y="374319"/>
                </a:lnTo>
                <a:cubicBezTo>
                  <a:pt x="-1271" y="365543"/>
                  <a:pt x="-1271" y="354550"/>
                  <a:pt x="3810" y="345682"/>
                </a:cubicBezTo>
                <a:lnTo>
                  <a:pt x="195126" y="14319"/>
                </a:lnTo>
                <a:cubicBezTo>
                  <a:pt x="200207" y="5450"/>
                  <a:pt x="209721" y="0"/>
                  <a:pt x="219883" y="0"/>
                </a:cubicBezTo>
                <a:close/>
              </a:path>
            </a:pathLst>
          </a:custGeom>
          <a:solidFill>
            <a:schemeClr val="tx1">
              <a:lumMod val="85000"/>
              <a:lumOff val="15000"/>
            </a:schemeClr>
          </a:solidFill>
          <a:ln w="1553" cap="flat">
            <a:noFill/>
            <a:miter/>
          </a:ln>
        </p:spPr>
        <p:txBody>
          <a:bodyPr vert="horz" wrap="square" lIns="91440" tIns="45720" rIns="91440" bIns="45720" rtlCol="0" anchor="ctr"/>
          <a:lstStyle/>
          <a:p>
            <a:pPr algn="l">
              <a:lnSpc>
                <a:spcPct val="110000"/>
              </a:lnSpc>
            </a:pPr>
            <a:endParaRPr kumimoji="1" lang="zh-CN" altLang="en-US"/>
          </a:p>
        </p:txBody>
      </p:sp>
      <p:sp>
        <p:nvSpPr>
          <p:cNvPr id="8" name="标题 1"/>
          <p:cNvSpPr txBox="1"/>
          <p:nvPr/>
        </p:nvSpPr>
        <p:spPr>
          <a:xfrm>
            <a:off x="5940559" y="4801262"/>
            <a:ext cx="507086" cy="477940"/>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1860" cap="flat">
            <a:noFill/>
            <a:miter/>
          </a:ln>
        </p:spPr>
        <p:txBody>
          <a:bodyPr vert="horz" wrap="square" lIns="91440" tIns="45720" rIns="91440" bIns="45720" rtlCol="0" anchor="ctr"/>
          <a:lstStyle/>
          <a:p>
            <a:pPr algn="l">
              <a:lnSpc>
                <a:spcPct val="110000"/>
              </a:lnSpc>
            </a:pPr>
            <a:endParaRPr kumimoji="1" lang="zh-CN" altLang="en-US"/>
          </a:p>
        </p:txBody>
      </p:sp>
      <p:sp>
        <p:nvSpPr>
          <p:cNvPr id="9" name="标题 1"/>
          <p:cNvSpPr txBox="1"/>
          <p:nvPr/>
        </p:nvSpPr>
        <p:spPr>
          <a:xfrm>
            <a:off x="6736466" y="1365813"/>
            <a:ext cx="4444678" cy="1769170"/>
          </a:xfrm>
          <a:prstGeom prst="rect">
            <a:avLst/>
          </a:prstGeom>
          <a:noFill/>
          <a:ln>
            <a:noFill/>
          </a:ln>
        </p:spPr>
        <p:txBody>
          <a:bodyPr vert="horz" wrap="square" lIns="0" tIns="0" rIns="0" bIns="0" rtlCol="0" anchor="ctr"/>
          <a:lstStyle/>
          <a:p>
            <a:pPr algn="l">
              <a:lnSpc>
                <a:spcPct val="150000"/>
              </a:lnSpc>
            </a:pPr>
            <a:r>
              <a:rPr kumimoji="1" lang="en-US" altLang="zh-CN" sz="1400">
                <a:ln w="12700">
                  <a:noFill/>
                </a:ln>
                <a:solidFill>
                  <a:srgbClr val="000000">
                    <a:alpha val="100000"/>
                  </a:srgbClr>
                </a:solidFill>
                <a:latin typeface="Source Han Sans"/>
                <a:ea typeface="Source Han Sans"/>
                <a:cs typeface="Source Han Sans"/>
              </a:rPr>
              <a:t>确定数据源：GitHub API、GitLab API等，确保数据的全面性和准确性。</a:t>
            </a:r>
            <a:endParaRPr kumimoji="1" lang="zh-CN" altLang="en-US"/>
          </a:p>
        </p:txBody>
      </p:sp>
      <p:sp>
        <p:nvSpPr>
          <p:cNvPr id="10" name="标题 1"/>
          <p:cNvSpPr txBox="1"/>
          <p:nvPr/>
        </p:nvSpPr>
        <p:spPr>
          <a:xfrm>
            <a:off x="6736466" y="4223119"/>
            <a:ext cx="4444678" cy="1769170"/>
          </a:xfrm>
          <a:prstGeom prst="rect">
            <a:avLst/>
          </a:prstGeom>
          <a:noFill/>
          <a:ln>
            <a:noFill/>
          </a:ln>
        </p:spPr>
        <p:txBody>
          <a:bodyPr vert="horz" wrap="square" lIns="0" tIns="0" rIns="0" bIns="0" rtlCol="0" anchor="ctr"/>
          <a:lstStyle/>
          <a:p>
            <a:pPr algn="l">
              <a:lnSpc>
                <a:spcPct val="150000"/>
              </a:lnSpc>
            </a:pPr>
            <a:r>
              <a:rPr kumimoji="1" lang="en-US" altLang="zh-CN" sz="1400">
                <a:ln w="12700">
                  <a:noFill/>
                </a:ln>
                <a:solidFill>
                  <a:srgbClr val="FFFFFF">
                    <a:alpha val="100000"/>
                  </a:srgbClr>
                </a:solidFill>
                <a:latin typeface="Source Han Sans"/>
                <a:ea typeface="Source Han Sans"/>
                <a:cs typeface="Source Han Sans"/>
              </a:rPr>
              <a:t>数据获取策略：设计高效的数据爬虫，定期自动抓取数据，保证数据的时效性。</a:t>
            </a:r>
            <a:endParaRPr kumimoji="1" lang="zh-CN" altLang="en-US"/>
          </a:p>
        </p:txBody>
      </p:sp>
      <p:sp>
        <p:nvSpPr>
          <p:cNvPr id="11"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数据源的确定与获取</a:t>
            </a:r>
            <a:endParaRPr kumimoji="1" lang="zh-CN" altLang="en-US"/>
          </a:p>
        </p:txBody>
      </p:sp>
      <p:sp>
        <p:nvSpPr>
          <p:cNvPr id="12"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txBox="1"/>
          <p:nvPr/>
        </p:nvSpPr>
        <p:spPr>
          <a:xfrm>
            <a:off x="0" y="0"/>
            <a:ext cx="12192000" cy="6858000"/>
          </a:xfrm>
          <a:prstGeom prst="rect">
            <a:avLst/>
          </a:prstGeom>
          <a:solidFill>
            <a:schemeClr val="bg1"/>
          </a:solidFill>
          <a:ln w="19050" cap="sq">
            <a:noFill/>
            <a:miter/>
          </a:ln>
        </p:spPr>
        <p:txBody>
          <a:bodyPr vert="horz" wrap="square" lIns="91440" tIns="45720" rIns="91440" bIns="45720" rtlCol="0" anchor="ctr"/>
          <a:lstStyle/>
          <a:p>
            <a:pPr algn="ctr">
              <a:lnSpc>
                <a:spcPct val="110000"/>
              </a:lnSpc>
            </a:pPr>
            <a:endParaRPr kumimoji="1" lang="zh-CN" altLang="en-US"/>
          </a:p>
        </p:txBody>
      </p:sp>
      <p:sp>
        <p:nvSpPr>
          <p:cNvPr id="3" name="标题 1"/>
          <p:cNvSpPr txBox="1"/>
          <p:nvPr/>
        </p:nvSpPr>
        <p:spPr>
          <a:xfrm rot="5400000">
            <a:off x="7278197" y="5035386"/>
            <a:ext cx="936000" cy="18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4" name="标题 1"/>
          <p:cNvSpPr txBox="1"/>
          <p:nvPr/>
        </p:nvSpPr>
        <p:spPr>
          <a:xfrm rot="5400000">
            <a:off x="2420217" y="5744774"/>
            <a:ext cx="792000" cy="18000"/>
          </a:xfrm>
          <a:prstGeom prst="rect">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5" name="标题 1"/>
          <p:cNvSpPr txBox="1"/>
          <p:nvPr/>
        </p:nvSpPr>
        <p:spPr>
          <a:xfrm>
            <a:off x="741645" y="3349097"/>
            <a:ext cx="10953961" cy="2816588"/>
          </a:xfrm>
          <a:custGeom>
            <a:avLst/>
            <a:gdLst>
              <a:gd name="connsiteX0" fmla="*/ 10519275 w 10519275"/>
              <a:gd name="connsiteY0" fmla="*/ 0 h 2816588"/>
              <a:gd name="connsiteX1" fmla="*/ 10290856 w 10519275"/>
              <a:gd name="connsiteY1" fmla="*/ 748999 h 2816588"/>
              <a:gd name="connsiteX2" fmla="*/ 10124533 w 10519275"/>
              <a:gd name="connsiteY2" fmla="*/ 612509 h 2816588"/>
              <a:gd name="connsiteX3" fmla="*/ 10094264 w 10519275"/>
              <a:gd name="connsiteY3" fmla="*/ 644034 h 2816588"/>
              <a:gd name="connsiteX4" fmla="*/ 9967690 w 10519275"/>
              <a:gd name="connsiteY4" fmla="*/ 760203 h 2816588"/>
              <a:gd name="connsiteX5" fmla="*/ 9801562 w 10519275"/>
              <a:gd name="connsiteY5" fmla="*/ 898499 h 2816588"/>
              <a:gd name="connsiteX6" fmla="*/ 9595879 w 10519275"/>
              <a:gd name="connsiteY6" fmla="*/ 1058923 h 2816588"/>
              <a:gd name="connsiteX7" fmla="*/ 9065851 w 10519275"/>
              <a:gd name="connsiteY7" fmla="*/ 1407430 h 2816588"/>
              <a:gd name="connsiteX8" fmla="*/ 8369695 w 10519275"/>
              <a:gd name="connsiteY8" fmla="*/ 1761469 h 2816588"/>
              <a:gd name="connsiteX9" fmla="*/ 7539055 w 10519275"/>
              <a:gd name="connsiteY9" fmla="*/ 2082317 h 2816588"/>
              <a:gd name="connsiteX10" fmla="*/ 6589751 w 10519275"/>
              <a:gd name="connsiteY10" fmla="*/ 2353378 h 2816588"/>
              <a:gd name="connsiteX11" fmla="*/ 5585071 w 10519275"/>
              <a:gd name="connsiteY11" fmla="*/ 2552525 h 2816588"/>
              <a:gd name="connsiteX12" fmla="*/ 4548748 w 10519275"/>
              <a:gd name="connsiteY12" fmla="*/ 2690822 h 2816588"/>
              <a:gd name="connsiteX13" fmla="*/ 3544068 w 10519275"/>
              <a:gd name="connsiteY13" fmla="*/ 2773799 h 2816588"/>
              <a:gd name="connsiteX14" fmla="*/ 1748301 w 10519275"/>
              <a:gd name="connsiteY14" fmla="*/ 2812522 h 2816588"/>
              <a:gd name="connsiteX15" fmla="*/ 474652 w 10519275"/>
              <a:gd name="connsiteY15" fmla="*/ 2762736 h 2816588"/>
              <a:gd name="connsiteX16" fmla="*/ 0 w 10519275"/>
              <a:gd name="connsiteY16" fmla="*/ 2724013 h 2816588"/>
              <a:gd name="connsiteX17" fmla="*/ 482563 w 10519275"/>
              <a:gd name="connsiteY17" fmla="*/ 2757204 h 2816588"/>
              <a:gd name="connsiteX18" fmla="*/ 1748301 w 10519275"/>
              <a:gd name="connsiteY18" fmla="*/ 2790395 h 2816588"/>
              <a:gd name="connsiteX19" fmla="*/ 3536157 w 10519275"/>
              <a:gd name="connsiteY19" fmla="*/ 2729545 h 2816588"/>
              <a:gd name="connsiteX20" fmla="*/ 4532926 w 10519275"/>
              <a:gd name="connsiteY20" fmla="*/ 2629971 h 2816588"/>
              <a:gd name="connsiteX21" fmla="*/ 5553427 w 10519275"/>
              <a:gd name="connsiteY21" fmla="*/ 2480611 h 2816588"/>
              <a:gd name="connsiteX22" fmla="*/ 6550196 w 10519275"/>
              <a:gd name="connsiteY22" fmla="*/ 2264868 h 2816588"/>
              <a:gd name="connsiteX23" fmla="*/ 7467857 w 10519275"/>
              <a:gd name="connsiteY23" fmla="*/ 1988276 h 2816588"/>
              <a:gd name="connsiteX24" fmla="*/ 8282675 w 10519275"/>
              <a:gd name="connsiteY24" fmla="*/ 1661896 h 2816588"/>
              <a:gd name="connsiteX25" fmla="*/ 8947188 w 10519275"/>
              <a:gd name="connsiteY25" fmla="*/ 1307857 h 2816588"/>
              <a:gd name="connsiteX26" fmla="*/ 9453484 w 10519275"/>
              <a:gd name="connsiteY26" fmla="*/ 959350 h 2816588"/>
              <a:gd name="connsiteX27" fmla="*/ 9643344 w 10519275"/>
              <a:gd name="connsiteY27" fmla="*/ 804458 h 2816588"/>
              <a:gd name="connsiteX28" fmla="*/ 9801562 w 10519275"/>
              <a:gd name="connsiteY28" fmla="*/ 671693 h 2816588"/>
              <a:gd name="connsiteX29" fmla="*/ 9912314 w 10519275"/>
              <a:gd name="connsiteY29" fmla="*/ 555524 h 2816588"/>
              <a:gd name="connsiteX30" fmla="*/ 9961757 w 10519275"/>
              <a:gd name="connsiteY30" fmla="*/ 509195 h 2816588"/>
              <a:gd name="connsiteX31" fmla="*/ 9977332 w 10519275"/>
              <a:gd name="connsiteY31" fmla="*/ 491711 h 2816588"/>
              <a:gd name="connsiteX32" fmla="*/ 9829253 w 10519275"/>
              <a:gd name="connsiteY32" fmla="*/ 370193 h 2816588"/>
            </a:gdLst>
            <a:ahLst/>
            <a:cxnLst/>
            <a:rect l="l" t="t" r="r" b="b"/>
            <a:pathLst>
              <a:path w="10519275" h="2816588">
                <a:moveTo>
                  <a:pt x="10519275" y="0"/>
                </a:moveTo>
                <a:lnTo>
                  <a:pt x="10290856" y="748999"/>
                </a:lnTo>
                <a:lnTo>
                  <a:pt x="10124533" y="612509"/>
                </a:lnTo>
                <a:lnTo>
                  <a:pt x="10094264" y="644034"/>
                </a:lnTo>
                <a:cubicBezTo>
                  <a:pt x="10054709" y="677225"/>
                  <a:pt x="10015155" y="715948"/>
                  <a:pt x="9967690" y="760203"/>
                </a:cubicBezTo>
                <a:cubicBezTo>
                  <a:pt x="9920225" y="798926"/>
                  <a:pt x="9864849" y="848713"/>
                  <a:pt x="9801562" y="898499"/>
                </a:cubicBezTo>
                <a:cubicBezTo>
                  <a:pt x="9738275" y="948286"/>
                  <a:pt x="9674988" y="1003605"/>
                  <a:pt x="9595879" y="1058923"/>
                </a:cubicBezTo>
                <a:cubicBezTo>
                  <a:pt x="9453484" y="1169560"/>
                  <a:pt x="9271534" y="1285729"/>
                  <a:pt x="9065851" y="1407430"/>
                </a:cubicBezTo>
                <a:cubicBezTo>
                  <a:pt x="8860169" y="1523599"/>
                  <a:pt x="8630754" y="1645300"/>
                  <a:pt x="8369695" y="1761469"/>
                </a:cubicBezTo>
                <a:cubicBezTo>
                  <a:pt x="8116547" y="1872106"/>
                  <a:pt x="7831757" y="1982744"/>
                  <a:pt x="7539055" y="2082317"/>
                </a:cubicBezTo>
                <a:cubicBezTo>
                  <a:pt x="7238442" y="2181891"/>
                  <a:pt x="6922007" y="2270400"/>
                  <a:pt x="6589751" y="2353378"/>
                </a:cubicBezTo>
                <a:cubicBezTo>
                  <a:pt x="6265405" y="2430824"/>
                  <a:pt x="5925238" y="2497206"/>
                  <a:pt x="5585071" y="2552525"/>
                </a:cubicBezTo>
                <a:cubicBezTo>
                  <a:pt x="5236993" y="2613375"/>
                  <a:pt x="4896826" y="2657630"/>
                  <a:pt x="4548748" y="2690822"/>
                </a:cubicBezTo>
                <a:cubicBezTo>
                  <a:pt x="4208580" y="2729545"/>
                  <a:pt x="3868413" y="2757204"/>
                  <a:pt x="3544068" y="2773799"/>
                </a:cubicBezTo>
                <a:cubicBezTo>
                  <a:pt x="2887466" y="2812522"/>
                  <a:pt x="2270419" y="2823586"/>
                  <a:pt x="1748301" y="2812522"/>
                </a:cubicBezTo>
                <a:cubicBezTo>
                  <a:pt x="1218273" y="2806991"/>
                  <a:pt x="783176" y="2784863"/>
                  <a:pt x="474652" y="2762736"/>
                </a:cubicBezTo>
                <a:cubicBezTo>
                  <a:pt x="174039" y="2740608"/>
                  <a:pt x="0" y="2724013"/>
                  <a:pt x="0" y="2724013"/>
                </a:cubicBezTo>
                <a:cubicBezTo>
                  <a:pt x="0" y="2724013"/>
                  <a:pt x="174039" y="2740608"/>
                  <a:pt x="482563" y="2757204"/>
                </a:cubicBezTo>
                <a:cubicBezTo>
                  <a:pt x="783176" y="2773799"/>
                  <a:pt x="1218273" y="2790395"/>
                  <a:pt x="1748301" y="2790395"/>
                </a:cubicBezTo>
                <a:cubicBezTo>
                  <a:pt x="2270419" y="2790395"/>
                  <a:pt x="2887466" y="2773799"/>
                  <a:pt x="3536157" y="2729545"/>
                </a:cubicBezTo>
                <a:cubicBezTo>
                  <a:pt x="3860502" y="2701885"/>
                  <a:pt x="4200670" y="2674226"/>
                  <a:pt x="4532926" y="2629971"/>
                </a:cubicBezTo>
                <a:cubicBezTo>
                  <a:pt x="4873093" y="2591248"/>
                  <a:pt x="5221171" y="2541461"/>
                  <a:pt x="5553427" y="2480611"/>
                </a:cubicBezTo>
                <a:cubicBezTo>
                  <a:pt x="5893595" y="2419760"/>
                  <a:pt x="6225851" y="2347846"/>
                  <a:pt x="6550196" y="2264868"/>
                </a:cubicBezTo>
                <a:cubicBezTo>
                  <a:pt x="6866631" y="2181891"/>
                  <a:pt x="7175155" y="2087849"/>
                  <a:pt x="7467857" y="1988276"/>
                </a:cubicBezTo>
                <a:cubicBezTo>
                  <a:pt x="7760559" y="1883170"/>
                  <a:pt x="8029528" y="1772533"/>
                  <a:pt x="8282675" y="1661896"/>
                </a:cubicBezTo>
                <a:cubicBezTo>
                  <a:pt x="8527912" y="1545727"/>
                  <a:pt x="8749417" y="1424026"/>
                  <a:pt x="8947188" y="1307857"/>
                </a:cubicBezTo>
                <a:cubicBezTo>
                  <a:pt x="9144960" y="1186156"/>
                  <a:pt x="9311088" y="1069987"/>
                  <a:pt x="9453484" y="959350"/>
                </a:cubicBezTo>
                <a:cubicBezTo>
                  <a:pt x="9524681" y="909563"/>
                  <a:pt x="9587968" y="854244"/>
                  <a:pt x="9643344" y="804458"/>
                </a:cubicBezTo>
                <a:cubicBezTo>
                  <a:pt x="9698720" y="754671"/>
                  <a:pt x="9754097" y="710416"/>
                  <a:pt x="9801562" y="671693"/>
                </a:cubicBezTo>
                <a:cubicBezTo>
                  <a:pt x="9841116" y="627438"/>
                  <a:pt x="9880670" y="588715"/>
                  <a:pt x="9912314" y="555524"/>
                </a:cubicBezTo>
                <a:cubicBezTo>
                  <a:pt x="9932091" y="538929"/>
                  <a:pt x="9947913" y="523716"/>
                  <a:pt x="9961757" y="509195"/>
                </a:cubicBezTo>
                <a:lnTo>
                  <a:pt x="9977332" y="491711"/>
                </a:lnTo>
                <a:lnTo>
                  <a:pt x="9829253" y="370193"/>
                </a:lnTo>
                <a:close/>
              </a:path>
            </a:pathLst>
          </a:custGeom>
          <a:gradFill>
            <a:gsLst>
              <a:gs pos="0">
                <a:schemeClr val="accent1">
                  <a:lumMod val="60000"/>
                  <a:lumOff val="40000"/>
                  <a:alpha val="100000"/>
                </a:schemeClr>
              </a:gs>
              <a:gs pos="80000">
                <a:schemeClr val="accent1">
                  <a:alpha val="100000"/>
                </a:schemeClr>
              </a:gs>
            </a:gsLst>
            <a:lin ang="2700000" scaled="0"/>
          </a:gradFill>
          <a:ln cap="sq">
            <a:noFill/>
            <a:prstDash val="solid"/>
            <a:miter/>
          </a:ln>
          <a:effectLst>
            <a:outerShdw blurRad="254000" dist="38100" dir="2700000" algn="tl" rotWithShape="0">
              <a:schemeClr val="accent1">
                <a:alpha val="30000"/>
              </a:schemeClr>
            </a:outerShdw>
          </a:effectLst>
        </p:spPr>
        <p:txBody>
          <a:bodyPr vert="horz" wrap="square" lIns="91440" tIns="45720" rIns="91440" bIns="45720" rtlCol="0" anchor="ctr"/>
          <a:lstStyle/>
          <a:p>
            <a:pPr algn="ctr">
              <a:lnSpc>
                <a:spcPct val="100000"/>
              </a:lnSpc>
            </a:pPr>
            <a:endParaRPr kumimoji="1" lang="zh-CN" altLang="en-US"/>
          </a:p>
        </p:txBody>
      </p:sp>
      <p:sp>
        <p:nvSpPr>
          <p:cNvPr id="6" name="标题 1"/>
          <p:cNvSpPr txBox="1"/>
          <p:nvPr/>
        </p:nvSpPr>
        <p:spPr>
          <a:xfrm>
            <a:off x="2747658" y="6065520"/>
            <a:ext cx="137118" cy="137118"/>
          </a:xfrm>
          <a:prstGeom prst="ellipse">
            <a:avLst/>
          </a:prstGeom>
          <a:solidFill>
            <a:schemeClr val="accent1"/>
          </a:solidFill>
          <a:ln w="12700" cap="sq">
            <a:noFill/>
            <a:miter/>
          </a:ln>
        </p:spPr>
        <p:txBody>
          <a:bodyPr vert="horz" wrap="square" lIns="91440" tIns="45720" rIns="91440" bIns="45720" rtlCol="0" anchor="ctr"/>
          <a:lstStyle/>
          <a:p>
            <a:pPr algn="ctr">
              <a:lnSpc>
                <a:spcPct val="100000"/>
              </a:lnSpc>
            </a:pPr>
            <a:endParaRPr kumimoji="1" lang="zh-CN" altLang="en-US"/>
          </a:p>
        </p:txBody>
      </p:sp>
      <p:sp>
        <p:nvSpPr>
          <p:cNvPr id="7" name="标题 1"/>
          <p:cNvSpPr txBox="1"/>
          <p:nvPr/>
        </p:nvSpPr>
        <p:spPr>
          <a:xfrm>
            <a:off x="877394" y="2435204"/>
            <a:ext cx="3877646" cy="3124666"/>
          </a:xfrm>
          <a:prstGeom prst="rect">
            <a:avLst/>
          </a:prstGeom>
          <a:solidFill>
            <a:schemeClr val="bg1"/>
          </a:solidFill>
          <a:ln w="12700" cap="sq">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8" name="标题 1"/>
          <p:cNvSpPr txBox="1"/>
          <p:nvPr/>
        </p:nvSpPr>
        <p:spPr>
          <a:xfrm>
            <a:off x="7629888" y="5493159"/>
            <a:ext cx="232618" cy="232616"/>
          </a:xfrm>
          <a:prstGeom prst="ellipse">
            <a:avLst/>
          </a:pr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
        <p:nvSpPr>
          <p:cNvPr id="9" name="标题 1"/>
          <p:cNvSpPr txBox="1"/>
          <p:nvPr/>
        </p:nvSpPr>
        <p:spPr>
          <a:xfrm>
            <a:off x="5807374" y="1640353"/>
            <a:ext cx="3877646" cy="3124666"/>
          </a:xfrm>
          <a:prstGeom prst="rect">
            <a:avLst/>
          </a:prstGeom>
          <a:solidFill>
            <a:schemeClr val="bg1"/>
          </a:solidFill>
          <a:ln w="12700" cap="sq">
            <a:solidFill>
              <a:schemeClr val="accent1"/>
            </a:solidFill>
            <a:miter/>
          </a:ln>
          <a:effectLst/>
        </p:spPr>
        <p:txBody>
          <a:bodyPr vert="horz" wrap="square" lIns="91440" tIns="45720" rIns="91440" bIns="45720" rtlCol="0" anchor="ctr"/>
          <a:lstStyle/>
          <a:p>
            <a:pPr algn="ctr">
              <a:lnSpc>
                <a:spcPct val="110000"/>
              </a:lnSpc>
            </a:pPr>
            <a:endParaRPr kumimoji="1" lang="zh-CN" altLang="en-US"/>
          </a:p>
        </p:txBody>
      </p:sp>
      <p:sp>
        <p:nvSpPr>
          <p:cNvPr id="10" name="标题 1"/>
          <p:cNvSpPr txBox="1"/>
          <p:nvPr/>
        </p:nvSpPr>
        <p:spPr>
          <a:xfrm>
            <a:off x="1095910" y="2629108"/>
            <a:ext cx="3440614" cy="2736858"/>
          </a:xfrm>
          <a:prstGeom prst="rect">
            <a:avLst/>
          </a:prstGeom>
          <a:noFill/>
          <a:ln cap="sq">
            <a:noFill/>
          </a:ln>
          <a:effectLst/>
        </p:spPr>
        <p:txBody>
          <a:bodyPr vert="horz" wrap="square" lIns="0" tIns="0" rIns="0" bIns="0" rtlCol="0" anchor="t"/>
          <a:lstStyle/>
          <a:p>
            <a:pPr algn="ctr">
              <a:lnSpc>
                <a:spcPct val="150000"/>
              </a:lnSpc>
            </a:pPr>
            <a:r>
              <a:rPr kumimoji="1" lang="en-US" altLang="zh-CN" sz="1400">
                <a:ln w="12700">
                  <a:noFill/>
                </a:ln>
                <a:solidFill>
                  <a:srgbClr val="404040">
                    <a:alpha val="100000"/>
                  </a:srgbClr>
                </a:solidFill>
                <a:latin typeface="Source Han Sans"/>
                <a:ea typeface="Source Han Sans"/>
                <a:cs typeface="Source Han Sans"/>
              </a:rPr>
              <a:t>技术实现：使用Python语言，结合API文档，编写数据抓取脚本。</a:t>
            </a:r>
            <a:endParaRPr kumimoji="1" lang="zh-CN" altLang="en-US"/>
          </a:p>
        </p:txBody>
      </p:sp>
      <p:sp>
        <p:nvSpPr>
          <p:cNvPr id="11" name="标题 1"/>
          <p:cNvSpPr txBox="1"/>
          <p:nvPr/>
        </p:nvSpPr>
        <p:spPr>
          <a:xfrm>
            <a:off x="6025890" y="1834257"/>
            <a:ext cx="3440614" cy="2736858"/>
          </a:xfrm>
          <a:prstGeom prst="rect">
            <a:avLst/>
          </a:prstGeom>
          <a:noFill/>
          <a:ln cap="sq">
            <a:noFill/>
          </a:ln>
          <a:effectLst/>
        </p:spPr>
        <p:txBody>
          <a:bodyPr vert="horz" wrap="square" lIns="0" tIns="0" rIns="0" bIns="0" rtlCol="0" anchor="t"/>
          <a:lstStyle/>
          <a:p>
            <a:pPr algn="ctr">
              <a:lnSpc>
                <a:spcPct val="150000"/>
              </a:lnSpc>
            </a:pPr>
            <a:r>
              <a:rPr kumimoji="1" lang="en-US" altLang="zh-CN" sz="1400">
                <a:ln w="12700">
                  <a:noFill/>
                </a:ln>
                <a:solidFill>
                  <a:srgbClr val="404040">
                    <a:alpha val="100000"/>
                  </a:srgbClr>
                </a:solidFill>
                <a:latin typeface="Source Han Sans"/>
                <a:ea typeface="Source Han Sans"/>
                <a:cs typeface="Source Han Sans"/>
              </a:rPr>
              <a:t>数据抓取频率：根据项目活跃度和数据更新频率，合理设置数据抓取的时间间隔。</a:t>
            </a:r>
            <a:endParaRPr kumimoji="1" lang="zh-CN" altLang="en-US"/>
          </a:p>
        </p:txBody>
      </p:sp>
      <p:sp>
        <p:nvSpPr>
          <p:cNvPr id="12" name="标题 1"/>
          <p:cNvSpPr txBox="1"/>
          <p:nvPr/>
        </p:nvSpPr>
        <p:spPr>
          <a:xfrm>
            <a:off x="660400" y="467040"/>
            <a:ext cx="10671175" cy="468000"/>
          </a:xfrm>
          <a:prstGeom prst="rect">
            <a:avLst/>
          </a:prstGeom>
          <a:noFill/>
          <a:ln>
            <a:noFill/>
          </a:ln>
        </p:spPr>
        <p:txBody>
          <a:bodyPr vert="horz" wrap="square" lIns="0" tIns="0" rIns="0" bIns="0" rtlCol="0" anchor="ctr"/>
          <a:lstStyle/>
          <a:p>
            <a:pPr algn="l">
              <a:lnSpc>
                <a:spcPct val="110000"/>
              </a:lnSpc>
            </a:pPr>
            <a:r>
              <a:rPr kumimoji="1" lang="en-US" altLang="zh-CN" sz="2800">
                <a:ln w="12700">
                  <a:noFill/>
                </a:ln>
                <a:solidFill>
                  <a:srgbClr val="262626">
                    <a:alpha val="100000"/>
                  </a:srgbClr>
                </a:solidFill>
                <a:latin typeface="Source Han Sans CN Bold"/>
                <a:ea typeface="Source Han Sans CN Bold"/>
                <a:cs typeface="Source Han Sans CN Bold"/>
              </a:rPr>
              <a:t>数据抓取技术细节</a:t>
            </a:r>
            <a:endParaRPr kumimoji="1" lang="zh-CN" altLang="en-US"/>
          </a:p>
        </p:txBody>
      </p:sp>
      <p:sp>
        <p:nvSpPr>
          <p:cNvPr id="13" name="标题 1"/>
          <p:cNvSpPr txBox="1"/>
          <p:nvPr/>
        </p:nvSpPr>
        <p:spPr>
          <a:xfrm rot="10800000">
            <a:off x="436515" y="301852"/>
            <a:ext cx="309616" cy="296154"/>
          </a:xfrm>
          <a:custGeom>
            <a:avLst/>
            <a:gdLst>
              <a:gd name="connsiteX0" fmla="*/ 0 w 522052"/>
              <a:gd name="connsiteY0" fmla="*/ 382622 h 499354"/>
              <a:gd name="connsiteX1" fmla="*/ 116732 w 522052"/>
              <a:gd name="connsiteY1" fmla="*/ 265890 h 499354"/>
              <a:gd name="connsiteX2" fmla="*/ 288588 w 522052"/>
              <a:gd name="connsiteY2" fmla="*/ 265890 h 499354"/>
              <a:gd name="connsiteX3" fmla="*/ 288588 w 522052"/>
              <a:gd name="connsiteY3" fmla="*/ 116732 h 499354"/>
              <a:gd name="connsiteX4" fmla="*/ 405320 w 522052"/>
              <a:gd name="connsiteY4" fmla="*/ 0 h 499354"/>
              <a:gd name="connsiteX5" fmla="*/ 522052 w 522052"/>
              <a:gd name="connsiteY5" fmla="*/ 116732 h 499354"/>
              <a:gd name="connsiteX6" fmla="*/ 522052 w 522052"/>
              <a:gd name="connsiteY6" fmla="*/ 382621 h 499354"/>
              <a:gd name="connsiteX7" fmla="*/ 405320 w 522052"/>
              <a:gd name="connsiteY7" fmla="*/ 499353 h 499354"/>
              <a:gd name="connsiteX8" fmla="*/ 393972 w 522052"/>
              <a:gd name="connsiteY8" fmla="*/ 497062 h 499354"/>
              <a:gd name="connsiteX9" fmla="*/ 382622 w 522052"/>
              <a:gd name="connsiteY9" fmla="*/ 499354 h 499354"/>
              <a:gd name="connsiteX10" fmla="*/ 116732 w 522052"/>
              <a:gd name="connsiteY10" fmla="*/ 499354 h 499354"/>
              <a:gd name="connsiteX11" fmla="*/ 0 w 522052"/>
              <a:gd name="connsiteY11" fmla="*/ 382622 h 499354"/>
            </a:gdLst>
            <a:ahLst/>
            <a:cxnLst/>
            <a:rect l="l" t="t" r="r" b="b"/>
            <a:pathLst>
              <a:path w="522052" h="499354">
                <a:moveTo>
                  <a:pt x="0" y="382622"/>
                </a:moveTo>
                <a:cubicBezTo>
                  <a:pt x="0" y="318153"/>
                  <a:pt x="52263" y="265890"/>
                  <a:pt x="116732" y="265890"/>
                </a:cubicBezTo>
                <a:lnTo>
                  <a:pt x="288588" y="265890"/>
                </a:lnTo>
                <a:lnTo>
                  <a:pt x="288588" y="116732"/>
                </a:lnTo>
                <a:cubicBezTo>
                  <a:pt x="288588" y="52263"/>
                  <a:pt x="340851" y="0"/>
                  <a:pt x="405320" y="0"/>
                </a:cubicBezTo>
                <a:cubicBezTo>
                  <a:pt x="469789" y="0"/>
                  <a:pt x="522052" y="52263"/>
                  <a:pt x="522052" y="116732"/>
                </a:cubicBezTo>
                <a:lnTo>
                  <a:pt x="522052" y="382621"/>
                </a:lnTo>
                <a:cubicBezTo>
                  <a:pt x="522052" y="447090"/>
                  <a:pt x="469789" y="499353"/>
                  <a:pt x="405320" y="499353"/>
                </a:cubicBezTo>
                <a:lnTo>
                  <a:pt x="393972" y="497062"/>
                </a:lnTo>
                <a:lnTo>
                  <a:pt x="382622" y="499354"/>
                </a:lnTo>
                <a:lnTo>
                  <a:pt x="116732" y="499354"/>
                </a:lnTo>
                <a:cubicBezTo>
                  <a:pt x="52263" y="499354"/>
                  <a:pt x="0" y="447091"/>
                  <a:pt x="0" y="382622"/>
                </a:cubicBezTo>
                <a:close/>
              </a:path>
            </a:pathLst>
          </a:custGeom>
          <a:solidFill>
            <a:schemeClr val="accent1"/>
          </a:solidFill>
          <a:ln w="12700" cap="sq">
            <a:noFill/>
            <a:miter/>
          </a:ln>
        </p:spPr>
        <p:txBody>
          <a:bodyPr vert="horz" wrap="square" lIns="91440" tIns="45720" rIns="91440" bIns="45720" rtlCol="0" anchor="ctr"/>
          <a:lstStyle/>
          <a:p>
            <a:pPr algn="ctr">
              <a:lnSpc>
                <a:spcPct val="110000"/>
              </a:lnSpc>
            </a:pPr>
            <a:endParaRPr kumimoji="1" lang="zh-CN" altLang="en-US"/>
          </a:p>
        </p:txBody>
      </p:sp>
    </p:spTree>
  </p:cSld>
  <p:clrMapOvr>
    <a:masterClrMapping/>
  </p:clrMapOvr>
</p:sld>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ED7D31"/>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TotalTime>
  <Words>484</Words>
  <Application>Microsoft Office PowerPoint</Application>
  <PresentationFormat>宽屏</PresentationFormat>
  <Paragraphs>124</Paragraphs>
  <Slides>27</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27</vt:i4>
      </vt:variant>
    </vt:vector>
  </HeadingPairs>
  <TitlesOfParts>
    <vt:vector size="34" baseType="lpstr">
      <vt:lpstr>Source Han Sans</vt:lpstr>
      <vt:lpstr>OPPOSans H</vt:lpstr>
      <vt:lpstr>Arial</vt:lpstr>
      <vt:lpstr>OPPOSans B</vt:lpstr>
      <vt:lpstr>Source Han Sans CN Bold</vt:lpstr>
      <vt:lpstr>OPPOSans R</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com wo</cp:lastModifiedBy>
  <cp:revision>2</cp:revision>
  <dcterms:modified xsi:type="dcterms:W3CDTF">2024-12-16T14:39:40Z</dcterms:modified>
</cp:coreProperties>
</file>